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13"/>
  </p:notesMasterIdLst>
  <p:handoutMasterIdLst>
    <p:handoutMasterId r:id="rId14"/>
  </p:handoutMasterIdLst>
  <p:sldIdLst>
    <p:sldId id="275" r:id="rId4"/>
    <p:sldId id="287" r:id="rId5"/>
    <p:sldId id="288" r:id="rId6"/>
    <p:sldId id="289" r:id="rId7"/>
    <p:sldId id="290" r:id="rId8"/>
    <p:sldId id="291" r:id="rId9"/>
    <p:sldId id="286" r:id="rId10"/>
    <p:sldId id="285" r:id="rId11"/>
    <p:sldId id="292" r:id="rId12"/>
  </p:sldIdLst>
  <p:sldSz cx="12801600" cy="9601200" type="A3"/>
  <p:notesSz cx="6797675" cy="992663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22" autoAdjust="0"/>
    <p:restoredTop sz="80721" autoAdjust="0"/>
  </p:normalViewPr>
  <p:slideViewPr>
    <p:cSldViewPr>
      <p:cViewPr varScale="1">
        <p:scale>
          <a:sx n="62" d="100"/>
          <a:sy n="62" d="100"/>
        </p:scale>
        <p:origin x="390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1" Type="http://schemas.openxmlformats.org/officeDocument/2006/relationships/customXml" Target="../customXml/item4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20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/>
          <a:lstStyle>
            <a:lvl1pPr algn="r">
              <a:defRPr sz="1200"/>
            </a:lvl1pPr>
          </a:lstStyle>
          <a:p>
            <a:fld id="{640CF453-1A1F-43DC-B053-A353EBCB383C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 anchor="b"/>
          <a:lstStyle>
            <a:lvl1pPr algn="r">
              <a:defRPr sz="1200"/>
            </a:lvl1pPr>
          </a:lstStyle>
          <a:p>
            <a:fld id="{395EEEA7-03E1-4C29-A88D-C28C055101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426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/>
          <a:lstStyle>
            <a:lvl1pPr algn="r">
              <a:defRPr sz="1200"/>
            </a:lvl1pPr>
          </a:lstStyle>
          <a:p>
            <a:fld id="{35AC9BE8-8C53-4669-AA73-338D78744B8F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1" tIns="47775" rIns="95551" bIns="4777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51" tIns="47775" rIns="95551" bIns="477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5551" tIns="47775" rIns="95551" bIns="47775" rtlCol="0" anchor="b"/>
          <a:lstStyle>
            <a:lvl1pPr algn="r">
              <a:defRPr sz="1200"/>
            </a:lvl1pPr>
          </a:lstStyle>
          <a:p>
            <a:fld id="{CA9A12BD-E17D-496B-B153-14E1C838DA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3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the last year or so, you may have heard some talk</a:t>
            </a:r>
            <a:r>
              <a:rPr lang="en-GB" baseline="0" dirty="0" smtClean="0"/>
              <a:t> of reforming adult social care.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I’m here to day to try and give you an idea where that process has got to, and what to watch out for in future.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I can’t give you a clear picture of exactly what will happen and when at this stage, as we’re trying to take a very collaborative approach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12BD-E17D-496B-B153-14E1C838DA1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12BD-E17D-496B-B153-14E1C838DA1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08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Wide consultation has taken place so far and is continuing. Individual discussions</a:t>
            </a:r>
            <a:r>
              <a:rPr lang="en-GB" baseline="0" dirty="0" smtClean="0"/>
              <a:t>, group discussions and COSLA SG paper distilling that.</a:t>
            </a:r>
          </a:p>
          <a:p>
            <a:endParaRPr lang="en-GB" baseline="0" dirty="0" smtClean="0"/>
          </a:p>
          <a:p>
            <a:r>
              <a:rPr lang="en-GB" baseline="0" dirty="0" smtClean="0"/>
              <a:t>Last year we talked about the differing roles of national and local government – that SG has to work with LA’s as partners and get their agreement and buy-in.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12BD-E17D-496B-B153-14E1C838DA1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801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12BD-E17D-496B-B153-14E1C838DA1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87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Leadership Alliance:</a:t>
            </a:r>
          </a:p>
          <a:p>
            <a:endParaRPr lang="en-GB" dirty="0" smtClean="0"/>
          </a:p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provide collective leadership to the reform of adult social care programme.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the conditions necessary for change nationally.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and own a collective vision for adult social care.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Speak with a collective voice and champion the reform programme.</a:t>
            </a:r>
          </a:p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Remit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alignment of the programme with wider strategic objectives of the health and social care delivery plan and workforce plan.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the benefits of the programme are clearly defined and capable of being realised and evidenced, and that change is being sustained. 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Work with the policy steering group to identify the changes necessary to realise collective vision, contribute to the design of the future operating model; and lead and commit resources to the delivery of the changes required in their business area.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effective communications with the areas of business that they represent.</a:t>
            </a:r>
          </a:p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Meetings 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Every 2 months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Facilitated by Workforce Scotland Collective Leadership programme to create environment for collective decision making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Supported by the Policy Delivery team</a:t>
            </a:r>
          </a:p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[Chairs] Government – national and local (Scottish Government, COSLA)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who use social care support – (Representative from People-led policy forum)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care workforce – union representative and (UNISON and Social Work Scotland)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care employers and providers - (Scottish Care, </a:t>
            </a:r>
            <a:r>
              <a:rPr lang="en-GB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CCPS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SOLACE)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Families and carers – (Carers org tbc)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Commissioners and procurers – local authorities, people (Chief officers, SOLACE, people led policy forum)</a:t>
            </a:r>
          </a:p>
          <a:p>
            <a:pPr>
              <a:spcBef>
                <a:spcPts val="0"/>
              </a:spcBef>
              <a:spcAft>
                <a:spcPts val="100"/>
              </a:spcAft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Regulators and improvement agencies – services, workforce (Care Inspectorate, SSSC)</a:t>
            </a:r>
          </a:p>
          <a:p>
            <a:endParaRPr lang="en-GB" dirty="0" smtClean="0"/>
          </a:p>
          <a:p>
            <a:r>
              <a:rPr lang="en-GB" b="1" dirty="0" smtClean="0"/>
              <a:t>Policy</a:t>
            </a:r>
            <a:r>
              <a:rPr lang="en-GB" b="1" baseline="0" dirty="0" smtClean="0"/>
              <a:t> steering group</a:t>
            </a:r>
          </a:p>
          <a:p>
            <a:endParaRPr lang="en-GB" baseline="0" dirty="0" smtClean="0"/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Purpose,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identify opportunities and challenges for reforming adult social care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Remit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Inform the development of detailed proposals for work to be undertaken by the programme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the potential impact (positive and negative) of projects and work streams on operational practice.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advise Leadership Alliance on national changes required to implement change locally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define and facilitate sharing of good practice. 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Meetings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Facilitated event/s focused on a particular policy issue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Supported by project delivery team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 – national and local government officials with a range of responsibilities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who use social care support – People-led policy forum, </a:t>
            </a:r>
            <a:r>
              <a:rPr lang="en-GB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DPOs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independent support organisations, advocates, special interest groups and existing networks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care workforce – trade union members, social care workers and social workers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care employers and providers – manager of social care services and PA employers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Families and carers – (Carers org tbc)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Commissioners and procurers – local authority commissioners, </a:t>
            </a:r>
            <a:r>
              <a:rPr lang="en-GB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HSCP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officers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Regulators, improvement agencies and support roles – inspectors, learning and development professionals, lawyers, finance officers, procurement officers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Researchers and analysts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People-led policy group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Purpose,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the experience of people who use social care support are central to policy and practice development and implementation. </a:t>
            </a:r>
          </a:p>
          <a:p>
            <a:pPr marL="0" indent="0">
              <a:buNone/>
            </a:pPr>
            <a:endParaRPr lang="en-GB" sz="18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Remit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Co-production and promotion of an overarching vision for adult social care.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Participate in the development new national level initiatives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Participate in the policy steering group</a:t>
            </a:r>
          </a:p>
          <a:p>
            <a:pPr marL="0" indent="0">
              <a:buNone/>
            </a:pPr>
            <a:endParaRPr lang="en-GB" sz="18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Meetings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Facilitated event/s focused on a particular policy issue identified by the membership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Facilitated event/s focused on a particular policy issue identified through programme stakeholder engagements.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Facilitated by Inclusion Scotland.</a:t>
            </a:r>
          </a:p>
          <a:p>
            <a:pPr marL="0" indent="0">
              <a:buNone/>
            </a:pPr>
            <a:endParaRPr lang="en-GB" sz="18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who have experience of using, or tying to use social care support (currently being recruited by Inclusion Scotland).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12BD-E17D-496B-B153-14E1C838DA1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17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74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98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507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92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96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61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8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35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44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102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81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1260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1478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191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2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93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35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8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46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59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27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71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93EAC-11AF-453A-912F-C7EBE9D769C9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97F9C-0D7B-4E6E-8A4A-24A2A8C71C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5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E6D3-1264-4103-8CD9-AEB9E4CA4997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9159A-1AA4-4256-BF6B-3113D639F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1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160" y="952048"/>
            <a:ext cx="7632848" cy="3848551"/>
          </a:xfrm>
        </p:spPr>
        <p:txBody>
          <a:bodyPr>
            <a:normAutofit/>
          </a:bodyPr>
          <a:lstStyle/>
          <a:p>
            <a:r>
              <a:rPr lang="en-GB" sz="532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REFORMING ADULT </a:t>
            </a:r>
            <a:r>
              <a:rPr lang="en-GB" sz="5320" b="1" dirty="0">
                <a:latin typeface="Arial" panose="020B0604020202020204" pitchFamily="34" charset="0"/>
                <a:cs typeface="Arial" panose="020B0604020202020204" pitchFamily="34" charset="0"/>
              </a:rPr>
              <a:t>SOCIAL CARE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752" y="1848272"/>
            <a:ext cx="7123594" cy="71235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60" y="7933522"/>
            <a:ext cx="4880556" cy="9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12" y="480120"/>
            <a:ext cx="7488832" cy="9577063"/>
          </a:xfrm>
        </p:spPr>
        <p:txBody>
          <a:bodyPr>
            <a:normAutofit/>
          </a:bodyPr>
          <a:lstStyle/>
          <a:p>
            <a:pPr fontAlgn="ctr"/>
            <a:r>
              <a:rPr lang="en-GB" sz="4800" dirty="0" smtClean="0"/>
              <a:t>Support </a:t>
            </a:r>
            <a:r>
              <a:rPr lang="en-GB" sz="4800" dirty="0"/>
              <a:t>local reform </a:t>
            </a:r>
            <a:r>
              <a:rPr lang="en-GB" sz="4800" dirty="0" smtClean="0"/>
              <a:t>that </a:t>
            </a:r>
            <a:r>
              <a:rPr lang="en-GB" sz="4800" dirty="0"/>
              <a:t>enables people to live independently for as long as possible</a:t>
            </a:r>
            <a:r>
              <a:rPr lang="en-GB" sz="4800" dirty="0" smtClean="0"/>
              <a:t>.</a:t>
            </a:r>
          </a:p>
          <a:p>
            <a:pPr fontAlgn="ctr"/>
            <a:endParaRPr lang="en-GB" sz="1100" dirty="0"/>
          </a:p>
          <a:p>
            <a:pPr fontAlgn="ctr"/>
            <a:r>
              <a:rPr lang="en-GB" sz="4800" dirty="0"/>
              <a:t>R</a:t>
            </a:r>
            <a:r>
              <a:rPr lang="en-GB" sz="4800" dirty="0" smtClean="0"/>
              <a:t>aise </a:t>
            </a:r>
            <a:r>
              <a:rPr lang="en-GB" sz="4800" dirty="0"/>
              <a:t>awareness of the </a:t>
            </a:r>
            <a:r>
              <a:rPr lang="en-GB" sz="4800" dirty="0" smtClean="0"/>
              <a:t>social and economic role </a:t>
            </a:r>
            <a:r>
              <a:rPr lang="en-GB" sz="4800" dirty="0"/>
              <a:t>of social care</a:t>
            </a:r>
            <a:r>
              <a:rPr lang="en-GB" sz="4800" dirty="0" smtClean="0"/>
              <a:t>.</a:t>
            </a:r>
          </a:p>
          <a:p>
            <a:pPr fontAlgn="ctr"/>
            <a:endParaRPr lang="en-GB" sz="1100" dirty="0"/>
          </a:p>
          <a:p>
            <a:pPr fontAlgn="ctr"/>
            <a:r>
              <a:rPr lang="en-GB" sz="4800" dirty="0"/>
              <a:t>C</a:t>
            </a:r>
            <a:r>
              <a:rPr lang="en-GB" sz="4800" dirty="0" smtClean="0"/>
              <a:t>reate </a:t>
            </a:r>
            <a:r>
              <a:rPr lang="en-GB" sz="4800" dirty="0"/>
              <a:t>and realise a vision for social care that is sustainable for the future</a:t>
            </a:r>
            <a:r>
              <a:rPr lang="en-GB" sz="4800" dirty="0" smtClean="0"/>
              <a:t>.</a:t>
            </a:r>
            <a:endParaRPr lang="en-GB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2" r="34551"/>
          <a:stretch/>
        </p:blipFill>
        <p:spPr>
          <a:xfrm>
            <a:off x="7696944" y="-15043"/>
            <a:ext cx="5104656" cy="961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0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0000" y="768152"/>
            <a:ext cx="14010710" cy="78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0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912168"/>
            <a:ext cx="5184656" cy="7664461"/>
          </a:xfrm>
        </p:spPr>
        <p:txBody>
          <a:bodyPr/>
          <a:lstStyle/>
          <a:p>
            <a:pPr marL="0" indent="0" fontAlgn="ctr">
              <a:spcAft>
                <a:spcPts val="100"/>
              </a:spcAft>
              <a:buClr>
                <a:schemeClr val="accent5">
                  <a:lumMod val="75000"/>
                </a:schemeClr>
              </a:buClr>
              <a:buNone/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ctr">
              <a:spcAft>
                <a:spcPts val="1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Fully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embed self-directed support as Scotland’s approach to social care.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/>
          <p:cNvPicPr>
            <a:picLocks/>
          </p:cNvPicPr>
          <p:nvPr/>
        </p:nvPicPr>
        <p:blipFill rotWithShape="1">
          <a:blip r:embed="rId2"/>
          <a:srcRect l="26348" t="12547" r="27085" b="2026"/>
          <a:stretch/>
        </p:blipFill>
        <p:spPr bwMode="auto">
          <a:xfrm>
            <a:off x="6040760" y="0"/>
            <a:ext cx="6753944" cy="9601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311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168" y="624136"/>
            <a:ext cx="4896624" cy="6336348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Commissioning and procurement practice that supports personal outcomes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242" y="3072408"/>
            <a:ext cx="8166490" cy="621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60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2240281"/>
            <a:ext cx="4176544" cy="6336348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Cost of care and how care is paid for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31" y="0"/>
            <a:ext cx="7923320" cy="976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6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584" y="3607742"/>
            <a:ext cx="8345016" cy="5120015"/>
          </a:xfrm>
          <a:prstGeom prst="rect">
            <a:avLst/>
          </a:prstGeom>
        </p:spPr>
      </p:pic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496144" y="1128192"/>
            <a:ext cx="5328592" cy="3429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ctr">
              <a:spcAft>
                <a:spcPts val="1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and research that focus on measuring the right things</a:t>
            </a:r>
          </a:p>
          <a:p>
            <a:pPr marL="480060" indent="-480060" fontAlgn="ctr">
              <a:spcAft>
                <a:spcPts val="10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Up-Down Arrow 20"/>
          <p:cNvSpPr/>
          <p:nvPr/>
        </p:nvSpPr>
        <p:spPr>
          <a:xfrm rot="19016802">
            <a:off x="7748874" y="5645174"/>
            <a:ext cx="712209" cy="3267225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  <p:sp>
        <p:nvSpPr>
          <p:cNvPr id="23" name="Up-Down Arrow 22"/>
          <p:cNvSpPr/>
          <p:nvPr/>
        </p:nvSpPr>
        <p:spPr>
          <a:xfrm rot="18226825">
            <a:off x="9279636" y="4367642"/>
            <a:ext cx="712209" cy="5086267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  <p:sp>
        <p:nvSpPr>
          <p:cNvPr id="24" name="Up-Down Arrow 23"/>
          <p:cNvSpPr/>
          <p:nvPr/>
        </p:nvSpPr>
        <p:spPr>
          <a:xfrm rot="2231539">
            <a:off x="4351972" y="5623750"/>
            <a:ext cx="712209" cy="3074109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  <p:sp>
        <p:nvSpPr>
          <p:cNvPr id="25" name="Up-Down Arrow 24"/>
          <p:cNvSpPr/>
          <p:nvPr/>
        </p:nvSpPr>
        <p:spPr>
          <a:xfrm rot="3194775">
            <a:off x="2992859" y="4408836"/>
            <a:ext cx="712209" cy="4920825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  <p:sp>
        <p:nvSpPr>
          <p:cNvPr id="22" name="Up-Down Arrow 21"/>
          <p:cNvSpPr/>
          <p:nvPr/>
        </p:nvSpPr>
        <p:spPr>
          <a:xfrm>
            <a:off x="6044696" y="6103277"/>
            <a:ext cx="712209" cy="2326527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  <p:sp>
        <p:nvSpPr>
          <p:cNvPr id="12" name="Freeform 11"/>
          <p:cNvSpPr>
            <a:spLocks noChangeAspect="1"/>
          </p:cNvSpPr>
          <p:nvPr/>
        </p:nvSpPr>
        <p:spPr>
          <a:xfrm>
            <a:off x="5244760" y="3835275"/>
            <a:ext cx="2268000" cy="2268000"/>
          </a:xfrm>
          <a:custGeom>
            <a:avLst/>
            <a:gdLst>
              <a:gd name="connsiteX0" fmla="*/ 0 w 1784985"/>
              <a:gd name="connsiteY0" fmla="*/ 892493 h 1784985"/>
              <a:gd name="connsiteX1" fmla="*/ 892493 w 1784985"/>
              <a:gd name="connsiteY1" fmla="*/ 0 h 1784985"/>
              <a:gd name="connsiteX2" fmla="*/ 1784986 w 1784985"/>
              <a:gd name="connsiteY2" fmla="*/ 892493 h 1784985"/>
              <a:gd name="connsiteX3" fmla="*/ 892493 w 1784985"/>
              <a:gd name="connsiteY3" fmla="*/ 1784986 h 1784985"/>
              <a:gd name="connsiteX4" fmla="*/ 0 w 1784985"/>
              <a:gd name="connsiteY4" fmla="*/ 892493 h 1784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4985" h="1784985">
                <a:moveTo>
                  <a:pt x="0" y="892493"/>
                </a:moveTo>
                <a:cubicBezTo>
                  <a:pt x="0" y="399583"/>
                  <a:pt x="399583" y="0"/>
                  <a:pt x="892493" y="0"/>
                </a:cubicBezTo>
                <a:cubicBezTo>
                  <a:pt x="1385403" y="0"/>
                  <a:pt x="1784986" y="399583"/>
                  <a:pt x="1784986" y="892493"/>
                </a:cubicBezTo>
                <a:cubicBezTo>
                  <a:pt x="1784986" y="1385403"/>
                  <a:pt x="1385403" y="1784986"/>
                  <a:pt x="892493" y="1784986"/>
                </a:cubicBezTo>
                <a:cubicBezTo>
                  <a:pt x="399583" y="1784986"/>
                  <a:pt x="0" y="1385403"/>
                  <a:pt x="0" y="892493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5525" tIns="385525" rIns="385525" bIns="385525" numCol="1" spcCol="1270" anchor="ctr" anchorCtr="0">
            <a:noAutofit/>
          </a:bodyPr>
          <a:lstStyle/>
          <a:p>
            <a:pPr algn="ctr" defTabSz="1369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/>
              <a:t>Collective Vision for Social Care </a:t>
            </a:r>
          </a:p>
        </p:txBody>
      </p:sp>
      <p:sp>
        <p:nvSpPr>
          <p:cNvPr id="13" name="Left Arrow 12"/>
          <p:cNvSpPr/>
          <p:nvPr/>
        </p:nvSpPr>
        <p:spPr>
          <a:xfrm rot="10800000">
            <a:off x="3676901" y="4613169"/>
            <a:ext cx="1567853" cy="712208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eft Arrow 14"/>
          <p:cNvSpPr/>
          <p:nvPr/>
        </p:nvSpPr>
        <p:spPr>
          <a:xfrm rot="16200000">
            <a:off x="5496055" y="2574424"/>
            <a:ext cx="1809493" cy="712208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266800" y="1776264"/>
            <a:ext cx="2268000" cy="1209566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968" tIns="124968" rIns="124968" bIns="124968" numCol="1" spcCol="1270" anchor="ctr" anchorCtr="0">
            <a:noAutofit/>
          </a:bodyPr>
          <a:lstStyle/>
          <a:p>
            <a:pPr algn="ctr" defTabSz="161798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80" dirty="0"/>
              <a:t>Leadership Alliance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7534800" y="4613171"/>
            <a:ext cx="1589899" cy="712208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Freeform 18"/>
          <p:cNvSpPr/>
          <p:nvPr/>
        </p:nvSpPr>
        <p:spPr>
          <a:xfrm>
            <a:off x="1461051" y="7018447"/>
            <a:ext cx="9980309" cy="60486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968" tIns="124968" rIns="124968" bIns="124968" numCol="1" spcCol="1270" anchor="ctr" anchorCtr="0">
            <a:noAutofit/>
          </a:bodyPr>
          <a:lstStyle/>
          <a:p>
            <a:pPr algn="ctr" defTabSz="161798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 err="1"/>
              <a:t>Programme</a:t>
            </a:r>
            <a:r>
              <a:rPr lang="en-US" sz="2800" dirty="0"/>
              <a:t> Delivery Team</a:t>
            </a:r>
          </a:p>
        </p:txBody>
      </p:sp>
      <p:sp>
        <p:nvSpPr>
          <p:cNvPr id="11" name="Freeform 10"/>
          <p:cNvSpPr/>
          <p:nvPr/>
        </p:nvSpPr>
        <p:spPr>
          <a:xfrm>
            <a:off x="553750" y="8429803"/>
            <a:ext cx="11895722" cy="60486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968" tIns="124968" rIns="124968" bIns="124968" numCol="1" spcCol="1270" anchor="ctr" anchorCtr="0">
            <a:noAutofit/>
          </a:bodyPr>
          <a:lstStyle/>
          <a:p>
            <a:pPr algn="ctr" defTabSz="161798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/>
              <a:t>Projects/Work Streams</a:t>
            </a:r>
          </a:p>
        </p:txBody>
      </p:sp>
      <p:sp>
        <p:nvSpPr>
          <p:cNvPr id="26" name="Freeform 25"/>
          <p:cNvSpPr/>
          <p:nvPr/>
        </p:nvSpPr>
        <p:spPr>
          <a:xfrm>
            <a:off x="2065918" y="264096"/>
            <a:ext cx="2268000" cy="1209566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968" tIns="124968" rIns="124968" bIns="124968" numCol="1" spcCol="1270" anchor="ctr" anchorCtr="0">
            <a:noAutofit/>
          </a:bodyPr>
          <a:lstStyle/>
          <a:p>
            <a:pPr algn="ctr" defTabSz="161798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dirty="0"/>
              <a:t>Health &amp; Social Care Delivery Plan Board</a:t>
            </a:r>
            <a:r>
              <a:rPr lang="en-US" sz="2400" dirty="0"/>
              <a:t> </a:t>
            </a:r>
          </a:p>
        </p:txBody>
      </p:sp>
      <p:sp>
        <p:nvSpPr>
          <p:cNvPr id="27" name="Freeform 26"/>
          <p:cNvSpPr/>
          <p:nvPr/>
        </p:nvSpPr>
        <p:spPr>
          <a:xfrm>
            <a:off x="8439085" y="264096"/>
            <a:ext cx="2268000" cy="1209566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968" tIns="124968" rIns="124968" bIns="124968" numCol="1" spcCol="1270" anchor="ctr" anchorCtr="0">
            <a:noAutofit/>
          </a:bodyPr>
          <a:lstStyle/>
          <a:p>
            <a:pPr algn="ctr" defTabSz="161798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Ministerial Strategic  Group (MSG)</a:t>
            </a:r>
          </a:p>
        </p:txBody>
      </p:sp>
      <p:sp>
        <p:nvSpPr>
          <p:cNvPr id="28" name="Cloud 27"/>
          <p:cNvSpPr/>
          <p:nvPr/>
        </p:nvSpPr>
        <p:spPr>
          <a:xfrm>
            <a:off x="1358501" y="4213275"/>
            <a:ext cx="2318400" cy="15120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Policy Steering Group</a:t>
            </a:r>
          </a:p>
        </p:txBody>
      </p:sp>
      <p:sp>
        <p:nvSpPr>
          <p:cNvPr id="29" name="Cloud 28"/>
          <p:cNvSpPr/>
          <p:nvPr/>
        </p:nvSpPr>
        <p:spPr>
          <a:xfrm>
            <a:off x="9124699" y="4213275"/>
            <a:ext cx="2318400" cy="15120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People-led Policy Group </a:t>
            </a:r>
          </a:p>
        </p:txBody>
      </p:sp>
      <p:sp>
        <p:nvSpPr>
          <p:cNvPr id="30" name="Up-Down Arrow 29"/>
          <p:cNvSpPr/>
          <p:nvPr/>
        </p:nvSpPr>
        <p:spPr>
          <a:xfrm rot="3744244">
            <a:off x="7933986" y="1170370"/>
            <a:ext cx="712209" cy="1681525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  <p:sp>
        <p:nvSpPr>
          <p:cNvPr id="31" name="Up-Down Arrow 30"/>
          <p:cNvSpPr/>
          <p:nvPr/>
        </p:nvSpPr>
        <p:spPr>
          <a:xfrm rot="17828827">
            <a:off x="4080620" y="1148602"/>
            <a:ext cx="712209" cy="1744784"/>
          </a:xfrm>
          <a:prstGeom prst="upDownArrow">
            <a:avLst/>
          </a:prstGeom>
          <a:solidFill>
            <a:srgbClr val="B2C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500"/>
          </a:p>
        </p:txBody>
      </p:sp>
    </p:spTree>
    <p:extLst>
      <p:ext uri="{BB962C8B-B14F-4D97-AF65-F5344CB8AC3E}">
        <p14:creationId xmlns:p14="http://schemas.microsoft.com/office/powerpoint/2010/main" val="2895984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808" y="840160"/>
            <a:ext cx="5688712" cy="7736469"/>
          </a:xfrm>
        </p:spPr>
        <p:txBody>
          <a:bodyPr/>
          <a:lstStyle/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r>
              <a:rPr lang="en-GB" sz="4800" dirty="0" smtClean="0"/>
              <a:t>“</a:t>
            </a:r>
            <a:r>
              <a:rPr lang="en-GB" sz="4800" dirty="0"/>
              <a:t>We will also explore the potential for a new national scheme to provide extra financial support to people with the highest social care needs</a:t>
            </a:r>
            <a:r>
              <a:rPr lang="en-GB" sz="4800" dirty="0" smtClean="0"/>
              <a:t>.”</a:t>
            </a:r>
            <a:endParaRPr lang="en-GB" sz="48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6531" t="15210" r="27280" b="1489"/>
          <a:stretch/>
        </p:blipFill>
        <p:spPr bwMode="auto">
          <a:xfrm>
            <a:off x="0" y="0"/>
            <a:ext cx="6184776" cy="95944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06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A20739107</value>
    </field>
    <field name="Objective-Title">
      <value order="0">Adult Social Care Reform Programme - Presentation - 20:40 Edit</value>
    </field>
    <field name="Objective-Description">
      <value order="0"/>
    </field>
    <field name="Objective-CreationStamp">
      <value order="0">2018-04-13T16:59:35Z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2018-06-04T10:51:21Z</value>
    </field>
    <field name="Objective-Owner">
      <value order="0">Hughes, Bronach B (U442389)</value>
    </field>
    <field name="Objective-Path">
      <value order="0">Objective Global Folder:SG File Plan:Health, nutrition and care:Care:General:Advice and policy: Care - general:Integration: Adult Social Care Reform: Delivering Change in Adult Social Care Programme Work: Papers and minutes: Care - general: 2017-2022</value>
    </field>
    <field name="Objective-Parent">
      <value order="0">Integration: Adult Social Care Reform: Delivering Change in Adult Social Care Programme Work: Papers and minutes: Care - general: 2017-2022</value>
    </field>
    <field name="Objective-State">
      <value order="0">Being Drafted</value>
    </field>
    <field name="Objective-VersionId">
      <value order="0">vA29765102</value>
    </field>
    <field name="Objective-Version">
      <value order="0">0.7</value>
    </field>
    <field name="Objective-VersionNumber">
      <value order="0">7</value>
    </field>
    <field name="Objective-VersionComment">
      <value order="0"/>
    </field>
    <field name="Objective-FileNumber">
      <value order="0">qA645233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Connect Creator">
        <value order="0"/>
      </field>
      <field name="Objective-Date Received">
        <value order="0"/>
      </field>
      <field name="Objective-Date of Original">
        <value order="0"/>
      </field>
      <field name="Objective-SG Web Publication - Category">
        <value order="0"/>
      </field>
      <field name="Objective-SG Web Publication - Category 2 Classification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D46D7AEACBF47A700DD6C1811A25F" ma:contentTypeVersion="7" ma:contentTypeDescription="Create a new document." ma:contentTypeScope="" ma:versionID="4d4232545fcf7d0bbf190369b994323e">
  <xsd:schema xmlns:xsd="http://www.w3.org/2001/XMLSchema" xmlns:xs="http://www.w3.org/2001/XMLSchema" xmlns:p="http://schemas.microsoft.com/office/2006/metadata/properties" xmlns:ns2="db33d827-d01e-4e3d-b6bd-3d5dcc356034" xmlns:ns3="79dc206b-eb08-4872-a990-9e31341826f2" targetNamespace="http://schemas.microsoft.com/office/2006/metadata/properties" ma:root="true" ma:fieldsID="c49666b4d1d8bbcf47419b154f9d0a7d" ns2:_="" ns3:_="">
    <xsd:import namespace="db33d827-d01e-4e3d-b6bd-3d5dcc356034"/>
    <xsd:import namespace="79dc206b-eb08-4872-a990-9e31341826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d827-d01e-4e3d-b6bd-3d5dcc3560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dc206b-eb08-4872-a990-9e31341826f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14BDE3F6-2F4A-4B2D-BB5E-79DF397D5080}"/>
</file>

<file path=customXml/itemProps3.xml><?xml version="1.0" encoding="utf-8"?>
<ds:datastoreItem xmlns:ds="http://schemas.openxmlformats.org/officeDocument/2006/customXml" ds:itemID="{168B1C0A-620E-4828-8434-D1AB0573AA04}"/>
</file>

<file path=customXml/itemProps4.xml><?xml version="1.0" encoding="utf-8"?>
<ds:datastoreItem xmlns:ds="http://schemas.openxmlformats.org/officeDocument/2006/customXml" ds:itemID="{C706349C-8523-4D32-9144-5DDCC62B4068}"/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844</Words>
  <Application>Microsoft Office PowerPoint</Application>
  <PresentationFormat>A3 Paper (297x420 mm)</PresentationFormat>
  <Paragraphs>98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1_Office Theme</vt:lpstr>
      <vt:lpstr>REFORMING ADULT SOCIAL CARE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U442389</dc:creator>
  <cp:lastModifiedBy>Geekie K (Karen)</cp:lastModifiedBy>
  <cp:revision>80</cp:revision>
  <cp:lastPrinted>2018-10-11T16:34:15Z</cp:lastPrinted>
  <dcterms:created xsi:type="dcterms:W3CDTF">2018-04-13T12:15:51Z</dcterms:created>
  <dcterms:modified xsi:type="dcterms:W3CDTF">2018-10-31T11:54:22Z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hecked by" pid="2">
    <vt:lpwstr>32123</vt:lpwstr>
  </property>
  <property fmtid="{D5CDD505-2E9C-101B-9397-08002B2CF9AE}" name="ContentTypeId" pid="3">
    <vt:lpwstr>0x010100353D46D7AEACBF47A700DD6C1811A25F</vt:lpwstr>
  </property>
  <property fmtid="{D5CDD505-2E9C-101B-9397-08002B2CF9AE}" name="NXPowerLiteLastOptimized" pid="4">
    <vt:lpwstr>594322</vt:lpwstr>
  </property>
  <property fmtid="{D5CDD505-2E9C-101B-9397-08002B2CF9AE}" name="NXPowerLiteSettings" pid="5">
    <vt:lpwstr>C7000400038000</vt:lpwstr>
  </property>
  <property fmtid="{D5CDD505-2E9C-101B-9397-08002B2CF9AE}" name="NXPowerLiteVersion" pid="6">
    <vt:lpwstr>S8.2.2</vt:lpwstr>
  </property>
  <property fmtid="{D5CDD505-2E9C-101B-9397-08002B2CF9AE}" name="Objective-Caveats" pid="7">
    <vt:lpwstr/>
  </property>
  <property fmtid="{D5CDD505-2E9C-101B-9397-08002B2CF9AE}" name="Objective-Classification" pid="8">
    <vt:lpwstr>[Inherited - OFFICIAL]</vt:lpwstr>
  </property>
  <property fmtid="{D5CDD505-2E9C-101B-9397-08002B2CF9AE}" name="Objective-Comment" pid="9">
    <vt:lpwstr/>
  </property>
  <property fmtid="{D5CDD505-2E9C-101B-9397-08002B2CF9AE}" name="Objective-Connect Creator" pid="10">
    <vt:lpwstr/>
  </property>
  <property fmtid="{D5CDD505-2E9C-101B-9397-08002B2CF9AE}" name="Objective-Connect Creator [system]" pid="11">
    <vt:lpwstr/>
  </property>
  <property fmtid="{D5CDD505-2E9C-101B-9397-08002B2CF9AE}" name="Objective-CreationStamp" pid="12">
    <vt:filetime>2018-04-13T17:05:29Z</vt:filetime>
  </property>
  <property fmtid="{D5CDD505-2E9C-101B-9397-08002B2CF9AE}" name="Objective-Date Received" pid="13">
    <vt:lpwstr/>
  </property>
  <property fmtid="{D5CDD505-2E9C-101B-9397-08002B2CF9AE}" name="Objective-Date Received [system]" pid="14">
    <vt:lpwstr/>
  </property>
  <property fmtid="{D5CDD505-2E9C-101B-9397-08002B2CF9AE}" name="Objective-Date of Original" pid="15">
    <vt:lpwstr/>
  </property>
  <property fmtid="{D5CDD505-2E9C-101B-9397-08002B2CF9AE}" name="Objective-Date of Original [system]" pid="16">
    <vt:lpwstr/>
  </property>
  <property fmtid="{D5CDD505-2E9C-101B-9397-08002B2CF9AE}" name="Objective-DatePublished" pid="17">
    <vt:lpwstr/>
  </property>
  <property fmtid="{D5CDD505-2E9C-101B-9397-08002B2CF9AE}" name="Objective-Description" pid="18">
    <vt:lpwstr/>
  </property>
  <property fmtid="{D5CDD505-2E9C-101B-9397-08002B2CF9AE}" name="Objective-FileNumber" pid="19">
    <vt:lpwstr/>
  </property>
  <property fmtid="{D5CDD505-2E9C-101B-9397-08002B2CF9AE}" name="Objective-Id" pid="20">
    <vt:lpwstr>A20739107</vt:lpwstr>
  </property>
  <property fmtid="{D5CDD505-2E9C-101B-9397-08002B2CF9AE}" name="Objective-IsApproved" pid="21">
    <vt:bool>false</vt:bool>
  </property>
  <property fmtid="{D5CDD505-2E9C-101B-9397-08002B2CF9AE}" name="Objective-IsPublished" pid="22">
    <vt:bool>false</vt:bool>
  </property>
  <property fmtid="{D5CDD505-2E9C-101B-9397-08002B2CF9AE}" name="Objective-ModificationStamp" pid="23">
    <vt:filetime>2018-06-04T10:51:24Z</vt:filetime>
  </property>
  <property fmtid="{D5CDD505-2E9C-101B-9397-08002B2CF9AE}" name="Objective-Owner" pid="24">
    <vt:lpwstr>Hughes, Bronach B (U442389)</vt:lpwstr>
  </property>
  <property fmtid="{D5CDD505-2E9C-101B-9397-08002B2CF9AE}" name="Objective-Parent" pid="25">
    <vt:lpwstr>Integration: Adult Social Care Reform: Delivering Change in Adult Social Care Programme Work: Papers and minutes: Care - general: 2017-2022</vt:lpwstr>
  </property>
  <property fmtid="{D5CDD505-2E9C-101B-9397-08002B2CF9AE}" name="Objective-Path" pid="26">
    <vt:lpwstr>Objective Global Folder:SG File Plan:Health, nutrition and care:Care:General:Advice and policy: Care - general:Integration: Adult Social Care Reform: Delivering Change in Adult Social Care Programme Work: Papers and minutes: Care - general: 2017-2022:</vt:lpwstr>
  </property>
  <property fmtid="{D5CDD505-2E9C-101B-9397-08002B2CF9AE}" name="Objective-SG Web Publication - Category" pid="27">
    <vt:lpwstr/>
  </property>
  <property fmtid="{D5CDD505-2E9C-101B-9397-08002B2CF9AE}" name="Objective-SG Web Publication - Category 2 Classification" pid="28">
    <vt:lpwstr/>
  </property>
  <property fmtid="{D5CDD505-2E9C-101B-9397-08002B2CF9AE}" name="Objective-SG Web Publication - Category 2 Classification [system]" pid="29">
    <vt:lpwstr/>
  </property>
  <property fmtid="{D5CDD505-2E9C-101B-9397-08002B2CF9AE}" name="Objective-SG Web Publication - Category [system]" pid="30">
    <vt:lpwstr/>
  </property>
  <property fmtid="{D5CDD505-2E9C-101B-9397-08002B2CF9AE}" name="Objective-State" pid="31">
    <vt:lpwstr>Being Drafted</vt:lpwstr>
  </property>
  <property fmtid="{D5CDD505-2E9C-101B-9397-08002B2CF9AE}" name="Objective-Title" pid="32">
    <vt:lpwstr>Adult Social Care Reform Programme - Presentation - 20:40 Edit</vt:lpwstr>
  </property>
  <property fmtid="{D5CDD505-2E9C-101B-9397-08002B2CF9AE}" name="Objective-Version" pid="33">
    <vt:lpwstr>0.7</vt:lpwstr>
  </property>
  <property fmtid="{D5CDD505-2E9C-101B-9397-08002B2CF9AE}" name="Objective-VersionComment" pid="34">
    <vt:lpwstr/>
  </property>
  <property fmtid="{D5CDD505-2E9C-101B-9397-08002B2CF9AE}" name="Objective-VersionId" pid="35">
    <vt:lpwstr>vA29765102</vt:lpwstr>
  </property>
  <property fmtid="{D5CDD505-2E9C-101B-9397-08002B2CF9AE}" name="Objective-VersionNumber" pid="36">
    <vt:r8>7</vt:r8>
  </property>
</Properties>
</file>