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6" r:id="rId5"/>
    <p:sldMasterId id="2147483685" r:id="rId6"/>
  </p:sldMasterIdLst>
  <p:notesMasterIdLst>
    <p:notesMasterId r:id="rId12"/>
  </p:notesMasterIdLst>
  <p:sldIdLst>
    <p:sldId id="256" r:id="rId7"/>
    <p:sldId id="296" r:id="rId8"/>
    <p:sldId id="718" r:id="rId9"/>
    <p:sldId id="719" r:id="rId10"/>
    <p:sldId id="29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8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ry Cannon" initials="KC" lastIdx="1" clrIdx="0">
    <p:extLst>
      <p:ext uri="{19B8F6BF-5375-455C-9EA6-DF929625EA0E}">
        <p15:presenceInfo xmlns:p15="http://schemas.microsoft.com/office/powerpoint/2012/main" userId="S::kerry.cannon@sssc.uk.com::b5ebfc02-1d3e-45d8-b574-0c8fd4ff9dbd" providerId="AD"/>
      </p:ext>
    </p:extLst>
  </p:cmAuthor>
  <p:cmAuthor id="2" name="Grace MacDonald" initials="GM" lastIdx="5" clrIdx="1">
    <p:extLst>
      <p:ext uri="{19B8F6BF-5375-455C-9EA6-DF929625EA0E}">
        <p15:presenceInfo xmlns:p15="http://schemas.microsoft.com/office/powerpoint/2012/main" userId="S::grace.macdonald@sssc.uk.com::0f9934a4-4f38-4c6f-ab29-39b048790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9"/>
    <a:srgbClr val="17375E"/>
    <a:srgbClr val="8B569A"/>
    <a:srgbClr val="ED6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C92CEC-F6AE-4832-9CB6-F1ED48E93A04}" v="44" dt="2022-01-27T09:47:2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>
        <p:scale>
          <a:sx n="66" d="100"/>
          <a:sy n="66" d="100"/>
        </p:scale>
        <p:origin x="544" y="56"/>
      </p:cViewPr>
      <p:guideLst>
        <p:guide orient="horz" pos="1049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17859-68F5-C34A-8E58-280568B187D3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D9B4-E460-1240-A645-AA75B09F0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6D9B4-E460-1240-A645-AA75B09F03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C2E78D-9EA8-B841-B8DB-C6D494BC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2" y="493803"/>
            <a:ext cx="1127295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rgbClr val="8B569A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73989-5033-5C4C-9C48-75EE13C7BC3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22" y="1172765"/>
            <a:ext cx="11272951" cy="452235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23A7F9-AE07-1946-901D-3BD5C7CEE05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23" y="1172765"/>
            <a:ext cx="5543413" cy="4522358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lvl="0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AE09F-F90B-374C-BE5F-8C85BD35A51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2" y="1172764"/>
            <a:ext cx="5570711" cy="4542236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285750" indent="-285750">
              <a:buFont typeface="Arial"/>
              <a:buChar char="•"/>
            </a:pPr>
            <a:endParaRPr lang="en-GB" sz="1400">
              <a:solidFill>
                <a:srgbClr val="17375E"/>
              </a:solidFill>
              <a:latin typeface="Verdana"/>
              <a:cs typeface="Verdan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B12499-70D0-D448-A3F7-0A729C5A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2" y="493803"/>
            <a:ext cx="1127295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rgbClr val="8B569A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40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8687E0-4730-3340-9AD7-A0CC3B2A15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1774" y="1162877"/>
            <a:ext cx="5397641" cy="45223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1C9FB5E-0A07-454F-8474-119B86DA920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5223" y="1172765"/>
            <a:ext cx="5543413" cy="4522358"/>
          </a:xfrm>
          <a:prstGeom prst="rect">
            <a:avLst/>
          </a:prstGeom>
          <a:noFill/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GB" sz="1400">
                <a:solidFill>
                  <a:srgbClr val="17375E"/>
                </a:solidFill>
                <a:latin typeface="Verdana"/>
                <a:cs typeface="Verdana"/>
              </a:rPr>
              <a:t>Bullets and body text here.</a:t>
            </a:r>
          </a:p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821F14-892A-4449-ABDD-0E8384A3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2" y="493803"/>
            <a:ext cx="11272952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>
                <a:solidFill>
                  <a:srgbClr val="8B569A"/>
                </a:solidFill>
              </a:defRPr>
            </a:lvl1pPr>
          </a:lstStyle>
          <a:p>
            <a:r>
              <a:rPr lang="en-US">
                <a:solidFill>
                  <a:srgbClr val="004289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791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C66AC2-20ED-1146-9D07-376C8B782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8" y="404883"/>
            <a:ext cx="11287539" cy="628788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rgbClr val="8B569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15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chapter 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C66AC2-20ED-1146-9D07-376C8B7824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138" y="404883"/>
            <a:ext cx="11287539" cy="628788"/>
          </a:xfrm>
          <a:prstGeom prst="rect">
            <a:avLst/>
          </a:prstGeom>
        </p:spPr>
        <p:txBody>
          <a:bodyPr/>
          <a:lstStyle>
            <a:lvl1pPr algn="l">
              <a:defRPr sz="4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5A5E242-454C-164A-82E0-5FE37F42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83" y="2063349"/>
            <a:ext cx="95596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of presentation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8230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0B8C3-F02B-FF4B-BB35-CB0DF64E48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093" y="5555974"/>
            <a:ext cx="1148846" cy="1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1" r:id="rId2"/>
    <p:sldLayoutId id="2147483653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2200" b="1" i="0" kern="1200" baseline="0">
          <a:solidFill>
            <a:schemeClr val="tx2">
              <a:lumMod val="75000"/>
            </a:schemeClr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5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0B8C3-F02B-FF4B-BB35-CB0DF64E48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053093" y="5555974"/>
            <a:ext cx="1148846" cy="13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200" b="1" i="0" kern="1200" baseline="0">
          <a:solidFill>
            <a:schemeClr val="tx2">
              <a:lumMod val="75000"/>
            </a:schemeClr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 baseline="0">
          <a:solidFill>
            <a:schemeClr val="tx2">
              <a:lumMod val="75000"/>
            </a:schemeClr>
          </a:solidFill>
          <a:latin typeface="Verdana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B5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1AC6B1E-829B-C444-A4B8-80A07B60A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0076" y="420564"/>
            <a:ext cx="34036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cdn.ac.uk/introduction-career-social-care-coming-soon/#:~:text=Introduction%20to%20a%20Career%20in%20Social%20Care%20is,Social%20Care%2C%20where%20opportunities%20are%20many%20and%20varied.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5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D20E1-C766-C747-84BB-83507F4C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48" y="2063349"/>
            <a:ext cx="9972023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Personal Assistants Training Framework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82AD5-211E-ED4C-86F3-4D60C45D259B}"/>
              </a:ext>
            </a:extLst>
          </p:cNvPr>
          <p:cNvSpPr txBox="1"/>
          <p:nvPr/>
        </p:nvSpPr>
        <p:spPr>
          <a:xfrm>
            <a:off x="815248" y="3809574"/>
            <a:ext cx="8143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PA </a:t>
            </a:r>
            <a:r>
              <a:rPr lang="en-US" sz="22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Programme</a:t>
            </a:r>
            <a:r>
              <a:rPr lang="en-US" sz="2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 Board: 27.1.22 </a:t>
            </a:r>
          </a:p>
        </p:txBody>
      </p:sp>
    </p:spTree>
    <p:extLst>
      <p:ext uri="{BB962C8B-B14F-4D97-AF65-F5344CB8AC3E}">
        <p14:creationId xmlns:p14="http://schemas.microsoft.com/office/powerpoint/2010/main" val="155519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11B48-DEA2-45EB-B177-1249CF6B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22" y="493803"/>
            <a:ext cx="11272952" cy="461665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matters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38D41-B7D4-4356-9FD3-FAF573E9992F}"/>
              </a:ext>
            </a:extLst>
          </p:cNvPr>
          <p:cNvSpPr txBox="1"/>
          <p:nvPr/>
        </p:nvSpPr>
        <p:spPr>
          <a:xfrm>
            <a:off x="1626125" y="1087492"/>
            <a:ext cx="97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46964-B848-4AD7-86A6-7CD56C0D19ED}"/>
              </a:ext>
            </a:extLst>
          </p:cNvPr>
          <p:cNvSpPr txBox="1"/>
          <p:nvPr/>
        </p:nvSpPr>
        <p:spPr>
          <a:xfrm>
            <a:off x="1000772" y="1521216"/>
            <a:ext cx="78858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Centrality of PA and PA Employer relationship promoted through training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have parity of access to training opportunities as available to wider social care workforce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have parity of access to career opportunities as available to wider social care workforce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 have access to peer support/informal networks</a:t>
            </a:r>
          </a:p>
          <a:p>
            <a:endParaRPr lang="en-GB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 Workers and wider social care workforce have 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confidence and knowledge around supporting people to use option 1 to employ PAs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8FC8D-0353-4EB4-84EB-7D178A71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28" y="3242571"/>
            <a:ext cx="274344" cy="286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2C37D-341F-4E7F-B851-3A924037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78" y="1628376"/>
            <a:ext cx="274344" cy="286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DB34F-E4B3-4F60-B576-F7482323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56" y="2467089"/>
            <a:ext cx="274344" cy="286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3EDEF-7B44-4299-A83D-4F724862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2" y="4069378"/>
            <a:ext cx="274344" cy="286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2A01B2-9172-48D9-8420-7421AF88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0" y="4633459"/>
            <a:ext cx="274344" cy="28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1722E-AE7F-4551-B4AF-EFC915204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6549" y="955468"/>
            <a:ext cx="2348595" cy="282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30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538D41-B7D4-4356-9FD3-FAF573E9992F}"/>
              </a:ext>
            </a:extLst>
          </p:cNvPr>
          <p:cNvSpPr txBox="1"/>
          <p:nvPr/>
        </p:nvSpPr>
        <p:spPr>
          <a:xfrm>
            <a:off x="1626125" y="1087492"/>
            <a:ext cx="97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6957B-966C-48C6-B7BB-F58EBAE0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489" y="5770508"/>
            <a:ext cx="1591194" cy="92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FE608-892C-4D31-9162-39D99D9EF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46" y="2068638"/>
            <a:ext cx="11266384" cy="318238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644F93-E7BC-4DB3-8A06-9D5721D43C13}"/>
              </a:ext>
            </a:extLst>
          </p:cNvPr>
          <p:cNvSpPr/>
          <p:nvPr/>
        </p:nvSpPr>
        <p:spPr>
          <a:xfrm>
            <a:off x="331746" y="445898"/>
            <a:ext cx="10515600" cy="1063437"/>
          </a:xfrm>
          <a:custGeom>
            <a:avLst/>
            <a:gdLst>
              <a:gd name="connsiteX0" fmla="*/ 0 w 10515600"/>
              <a:gd name="connsiteY0" fmla="*/ 167898 h 1007370"/>
              <a:gd name="connsiteX1" fmla="*/ 167898 w 10515600"/>
              <a:gd name="connsiteY1" fmla="*/ 0 h 1007370"/>
              <a:gd name="connsiteX2" fmla="*/ 10347702 w 10515600"/>
              <a:gd name="connsiteY2" fmla="*/ 0 h 1007370"/>
              <a:gd name="connsiteX3" fmla="*/ 10515600 w 10515600"/>
              <a:gd name="connsiteY3" fmla="*/ 167898 h 1007370"/>
              <a:gd name="connsiteX4" fmla="*/ 10515600 w 10515600"/>
              <a:gd name="connsiteY4" fmla="*/ 839472 h 1007370"/>
              <a:gd name="connsiteX5" fmla="*/ 10347702 w 10515600"/>
              <a:gd name="connsiteY5" fmla="*/ 1007370 h 1007370"/>
              <a:gd name="connsiteX6" fmla="*/ 167898 w 10515600"/>
              <a:gd name="connsiteY6" fmla="*/ 1007370 h 1007370"/>
              <a:gd name="connsiteX7" fmla="*/ 0 w 10515600"/>
              <a:gd name="connsiteY7" fmla="*/ 839472 h 1007370"/>
              <a:gd name="connsiteX8" fmla="*/ 0 w 10515600"/>
              <a:gd name="connsiteY8" fmla="*/ 167898 h 100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15600" h="1007370">
                <a:moveTo>
                  <a:pt x="0" y="167898"/>
                </a:moveTo>
                <a:cubicBezTo>
                  <a:pt x="0" y="75170"/>
                  <a:pt x="75170" y="0"/>
                  <a:pt x="167898" y="0"/>
                </a:cubicBezTo>
                <a:lnTo>
                  <a:pt x="10347702" y="0"/>
                </a:lnTo>
                <a:cubicBezTo>
                  <a:pt x="10440430" y="0"/>
                  <a:pt x="10515600" y="75170"/>
                  <a:pt x="10515600" y="167898"/>
                </a:cubicBezTo>
                <a:lnTo>
                  <a:pt x="10515600" y="839472"/>
                </a:lnTo>
                <a:cubicBezTo>
                  <a:pt x="10515600" y="932200"/>
                  <a:pt x="10440430" y="1007370"/>
                  <a:pt x="10347702" y="1007370"/>
                </a:cubicBezTo>
                <a:lnTo>
                  <a:pt x="167898" y="1007370"/>
                </a:lnTo>
                <a:cubicBezTo>
                  <a:pt x="75170" y="1007370"/>
                  <a:pt x="0" y="932200"/>
                  <a:pt x="0" y="839472"/>
                </a:cubicBezTo>
                <a:lnTo>
                  <a:pt x="0" y="167898"/>
                </a:lnTo>
                <a:close/>
              </a:path>
            </a:pathLst>
          </a:custGeom>
          <a:solidFill>
            <a:srgbClr val="3D1374"/>
          </a:solidFill>
          <a:ln w="12700" cap="flat" cmpd="sng" algn="ctr">
            <a:solidFill>
              <a:srgbClr val="E7E6E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209196" tIns="209196" rIns="209196" bIns="209196" numCol="1" spcCol="1270" anchor="ctr" anchorCtr="0">
            <a:noAutofit/>
          </a:bodyPr>
          <a:lstStyle/>
          <a:p>
            <a:pPr marL="0" marR="0" lvl="0" indent="0" defTabSz="18669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ca Book" panose="02010003040000000000" pitchFamily="50" charset="0"/>
                <a:ea typeface="+mn-ea"/>
                <a:cs typeface="+mn-cs"/>
              </a:rPr>
              <a:t>Provide training and support that maximises strong mutual relationships between PAs and Employers</a:t>
            </a:r>
          </a:p>
        </p:txBody>
      </p:sp>
    </p:spTree>
    <p:extLst>
      <p:ext uri="{BB962C8B-B14F-4D97-AF65-F5344CB8AC3E}">
        <p14:creationId xmlns:p14="http://schemas.microsoft.com/office/powerpoint/2010/main" val="229116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2538D41-B7D4-4356-9FD3-FAF573E9992F}"/>
              </a:ext>
            </a:extLst>
          </p:cNvPr>
          <p:cNvSpPr txBox="1"/>
          <p:nvPr/>
        </p:nvSpPr>
        <p:spPr>
          <a:xfrm>
            <a:off x="1626125" y="1087492"/>
            <a:ext cx="974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8FC8D-0353-4EB4-84EB-7D178A71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5" y="2314266"/>
            <a:ext cx="274344" cy="2865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D2C37D-341F-4E7F-B851-3A9240375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3" y="1120868"/>
            <a:ext cx="274344" cy="2865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7DB34F-E4B3-4F60-B576-F74823231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57" y="1703926"/>
            <a:ext cx="274344" cy="286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43EDEF-7B44-4299-A83D-4F724862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3" y="3851438"/>
            <a:ext cx="274344" cy="286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2A01B2-9172-48D9-8420-7421AF88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61" y="5423069"/>
            <a:ext cx="274344" cy="28653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45ED4F2-9E7F-4B0B-B3E0-2F98E60CBAF3}"/>
              </a:ext>
            </a:extLst>
          </p:cNvPr>
          <p:cNvSpPr txBox="1">
            <a:spLocks/>
          </p:cNvSpPr>
          <p:nvPr/>
        </p:nvSpPr>
        <p:spPr>
          <a:xfrm>
            <a:off x="142875" y="187848"/>
            <a:ext cx="123844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baseline="0">
                <a:solidFill>
                  <a:srgbClr val="8B569A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Training and Career opportunities available for social care workforce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304132-3774-466D-8BE4-01A1553E4352}"/>
              </a:ext>
            </a:extLst>
          </p:cNvPr>
          <p:cNvSpPr txBox="1"/>
          <p:nvPr/>
        </p:nvSpPr>
        <p:spPr>
          <a:xfrm>
            <a:off x="929505" y="1035283"/>
            <a:ext cx="4948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Pre employment programmes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National Induction Framework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Career / Qualification pathways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Open access Learning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(SSSC Learning Zone, SDS Library, Personal Outcomes Network, PA Outcomes map)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www.mylearning.scot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Open Badges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18" name="Picture 2">
            <a:hlinkClick r:id="rId3"/>
            <a:extLst>
              <a:ext uri="{FF2B5EF4-FFF2-40B4-BE49-F238E27FC236}">
                <a16:creationId xmlns:a16="http://schemas.microsoft.com/office/drawing/2014/main" id="{64D36B2D-CBFE-42F4-8834-78015CA6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043">
            <a:off x="7621167" y="1192840"/>
            <a:ext cx="2679884" cy="98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C773E9-BB95-430D-B29F-C661D2C3A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551" y="1479568"/>
            <a:ext cx="2182557" cy="16399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77C12E-C500-4294-894D-0E25CD51F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6846" y="3242571"/>
            <a:ext cx="2182557" cy="1129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A2F59-E879-47C5-9B0D-636A44F895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495" y="3599945"/>
            <a:ext cx="2182557" cy="1225402"/>
          </a:xfrm>
          <a:prstGeom prst="rect">
            <a:avLst/>
          </a:prstGeom>
        </p:spPr>
      </p:pic>
      <p:pic>
        <p:nvPicPr>
          <p:cNvPr id="20" name="Graphic 19" descr="Lightbulb and gear with solid fill">
            <a:extLst>
              <a:ext uri="{FF2B5EF4-FFF2-40B4-BE49-F238E27FC236}">
                <a16:creationId xmlns:a16="http://schemas.microsoft.com/office/drawing/2014/main" id="{8915E65C-C9E0-4C43-BE08-D4C50A4F20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8790" y="5313308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C76025-4CA6-4D9C-80EF-D99F1A293B51}"/>
              </a:ext>
            </a:extLst>
          </p:cNvPr>
          <p:cNvSpPr txBox="1"/>
          <p:nvPr/>
        </p:nvSpPr>
        <p:spPr>
          <a:xfrm>
            <a:off x="6723104" y="5381005"/>
            <a:ext cx="3906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Relevant for PAs?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Clearly signposted?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Easily Accessible?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1021FA-083A-4992-A9CC-54BE79DE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8" y="5998608"/>
            <a:ext cx="27434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35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911B48-DEA2-45EB-B177-1249CF6B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24" y="501645"/>
            <a:ext cx="11272952" cy="461665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538D41-B7D4-4356-9FD3-FAF573E9992F}"/>
              </a:ext>
            </a:extLst>
          </p:cNvPr>
          <p:cNvSpPr txBox="1"/>
          <p:nvPr/>
        </p:nvSpPr>
        <p:spPr>
          <a:xfrm>
            <a:off x="459524" y="957710"/>
            <a:ext cx="662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24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Things to pay attention to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81EC24-8FAB-4604-A38E-52B4642B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017" y="353543"/>
            <a:ext cx="3105459" cy="207215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A1F765-FF4C-4C76-A7BB-2F130BFE242F}"/>
              </a:ext>
            </a:extLst>
          </p:cNvPr>
          <p:cNvSpPr txBox="1"/>
          <p:nvPr/>
        </p:nvSpPr>
        <p:spPr>
          <a:xfrm>
            <a:off x="2057400" y="2807818"/>
            <a:ext cx="773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5AD342-7406-4B80-92EB-4BD3BC53A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061666" y="2313097"/>
            <a:ext cx="274345" cy="2865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63467B-7BD3-4067-9703-B85041FC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18" y="3473079"/>
            <a:ext cx="274344" cy="2865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C6F41-E396-445D-96ED-32AF7C574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8" y="4838791"/>
            <a:ext cx="274344" cy="286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14B45B-D582-4CED-B14F-AA20947C8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27" y="1794602"/>
            <a:ext cx="274344" cy="2865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ED154E-39C4-4913-8F06-B9864E154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04" y="2910934"/>
            <a:ext cx="274344" cy="2865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373C05-4986-4D2B-89EE-3BB91D3CAE5C}"/>
              </a:ext>
            </a:extLst>
          </p:cNvPr>
          <p:cNvSpPr txBox="1"/>
          <p:nvPr/>
        </p:nvSpPr>
        <p:spPr>
          <a:xfrm>
            <a:off x="1355127" y="1725788"/>
            <a:ext cx="81647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Gap analysis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 of learning gained – portability, validation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Requirement to learn or to provide learning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Accessibility, where is best ‘go to’ place for PAs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Framework of knowledge and skills or Framework of learning support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Resources / Conditions to support learning: Funding, time, digital capacity, collaboration, DP agreement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Short-life working group??</a:t>
            </a: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87F9945-3FC2-4074-B89D-44E79D27A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66" y="5670051"/>
            <a:ext cx="274344" cy="2865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BDA45C-ABC6-4A31-AC33-9F3D2037E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29" y="4027266"/>
            <a:ext cx="274344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957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s,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SC PowerPoint Widescreen - Purple 2021" id="{3CAB7DEC-6EC1-482C-9374-F347B4C475A0}" vid="{B55FA2C9-C757-4058-91BD-FACA74420ABB}"/>
    </a:ext>
  </a:extLst>
</a:theme>
</file>

<file path=ppt/theme/theme2.xml><?xml version="1.0" encoding="utf-8"?>
<a:theme xmlns:a="http://schemas.openxmlformats.org/drawingml/2006/main" name="Dark blue chapter bre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SSC PowerPoint Widescreen - Purple 2021" id="{3CAB7DEC-6EC1-482C-9374-F347B4C475A0}" vid="{BE6AEC85-9107-4DDA-85E2-4408DEFCF936}"/>
    </a:ext>
  </a:extLst>
</a:theme>
</file>

<file path=ppt/theme/theme3.xml><?xml version="1.0" encoding="utf-8"?>
<a:theme xmlns:a="http://schemas.openxmlformats.org/drawingml/2006/main" name="Presentation front cover/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SC PowerPoint Widescreen - Purple 2021" id="{3CAB7DEC-6EC1-482C-9374-F347B4C475A0}" vid="{92A5E332-B0BF-44BB-B0A3-61740165A3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C4192243DF544A2A4E9F5A301710B" ma:contentTypeVersion="13" ma:contentTypeDescription="Create a new document." ma:contentTypeScope="" ma:versionID="7e375cad2f56a1e723b8033d5a10fa41">
  <xsd:schema xmlns:xsd="http://www.w3.org/2001/XMLSchema" xmlns:xs="http://www.w3.org/2001/XMLSchema" xmlns:p="http://schemas.microsoft.com/office/2006/metadata/properties" xmlns:ns2="d9822fa2-67fd-48f7-b2ed-ad38b0954925" xmlns:ns3="99857569-9eac-4d3e-9281-b922ce075d3f" targetNamespace="http://schemas.microsoft.com/office/2006/metadata/properties" ma:root="true" ma:fieldsID="578db0b96ab2f54d75fc863cb264b775" ns2:_="" ns3:_="">
    <xsd:import namespace="d9822fa2-67fd-48f7-b2ed-ad38b0954925"/>
    <xsd:import namespace="99857569-9eac-4d3e-9281-b922ce075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22fa2-67fd-48f7-b2ed-ad38b0954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857569-9eac-4d3e-9281-b922ce075d3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9E79A-1FD5-4379-B39F-4077552E6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822fa2-67fd-48f7-b2ed-ad38b0954925"/>
    <ds:schemaRef ds:uri="99857569-9eac-4d3e-9281-b922ce075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E647BE-6F9A-4857-BCD4-1DB0FBFE27D6}">
  <ds:schemaRefs>
    <ds:schemaRef ds:uri="218b97f0-d019-48ec-aee3-45630e752a10"/>
    <ds:schemaRef ds:uri="30bcc762-93b5-45a2-97ca-9717681c11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44A66B5-0DC1-4DD0-AD3A-092B31D34E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 presentation.ppt</Template>
  <TotalTime>25962</TotalTime>
  <Words>219</Words>
  <Application>Microsoft Office PowerPoint</Application>
  <PresentationFormat>Widescreen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Franca Book</vt:lpstr>
      <vt:lpstr>Verdana</vt:lpstr>
      <vt:lpstr>Body slides, white</vt:lpstr>
      <vt:lpstr>Dark blue chapter break</vt:lpstr>
      <vt:lpstr>Presentation front cover/title</vt:lpstr>
      <vt:lpstr>Personal Assistants Training Framework </vt:lpstr>
      <vt:lpstr>What matters</vt:lpstr>
      <vt:lpstr>PowerPoint Presentation</vt:lpstr>
      <vt:lpstr>PowerPoint Presentation</vt:lpstr>
      <vt:lpstr> </vt:lpstr>
    </vt:vector>
  </TitlesOfParts>
  <Company>The APS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Kerry Cannon</dc:creator>
  <cp:lastModifiedBy>Alison Upton</cp:lastModifiedBy>
  <cp:revision>17</cp:revision>
  <dcterms:created xsi:type="dcterms:W3CDTF">2021-07-07T13:54:11Z</dcterms:created>
  <dcterms:modified xsi:type="dcterms:W3CDTF">2022-01-27T10:04:58Z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0x010100885C4192243DF544A2A4E9F5A301710B</vt:lpwstr>
  </property>
</Properties>
</file>