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llangp1\Documents\Social%20Care%20&#163;500%20Payment%20Project\End%20Of%20Project%20Reporting%20-%20Updated%2021st%20September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llangp1\Documents\Social%20Care%20&#163;500%20Payment%20Project\End%20Of%20Project%20Reporting%20-%20Updated%2021st%20September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 NUMBER OF PERSONAL ASSISTANTS BY LOCAL AUTHORI</a:t>
            </a:r>
            <a:r>
              <a:rPr lang="en-GB" sz="1100"/>
              <a:t>TY</a:t>
            </a:r>
            <a:br>
              <a:rPr lang="en-GB" sz="1100"/>
            </a:br>
            <a:r>
              <a:rPr lang="en-GB" sz="1100"/>
              <a:t>(APPROVED</a:t>
            </a:r>
            <a:r>
              <a:rPr lang="en-GB" sz="1100" baseline="0"/>
              <a:t> APPLICANTS ONLY)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NUMBER OF PERSONAL ASSISTANTS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'PA ANALYSIS'!$B$5:$B$37</c:f>
              <c:strCache>
                <c:ptCount val="33"/>
                <c:pt idx="0">
                  <c:v>Aberdeen City Council</c:v>
                </c:pt>
                <c:pt idx="1">
                  <c:v>Aberdeenshire Council</c:v>
                </c:pt>
                <c:pt idx="2">
                  <c:v>Angus Council</c:v>
                </c:pt>
                <c:pt idx="3">
                  <c:v>Argyll and Bute Council</c:v>
                </c:pt>
                <c:pt idx="4">
                  <c:v>City of Edinburgh Council</c:v>
                </c:pt>
                <c:pt idx="5">
                  <c:v>Clackmannanshire Council</c:v>
                </c:pt>
                <c:pt idx="6">
                  <c:v>Comhairle nan Eilean Siar</c:v>
                </c:pt>
                <c:pt idx="7">
                  <c:v>Dumfries and Galloway Council</c:v>
                </c:pt>
                <c:pt idx="8">
                  <c:v>Dundee City Council</c:v>
                </c:pt>
                <c:pt idx="9">
                  <c:v>East Ayrshire Council</c:v>
                </c:pt>
                <c:pt idx="10">
                  <c:v>East Dunbartonshire Council</c:v>
                </c:pt>
                <c:pt idx="11">
                  <c:v>East Lothian Council</c:v>
                </c:pt>
                <c:pt idx="12">
                  <c:v>East Renfrewshire Council</c:v>
                </c:pt>
                <c:pt idx="13">
                  <c:v>Falkirk Council</c:v>
                </c:pt>
                <c:pt idx="14">
                  <c:v>Fife Council</c:v>
                </c:pt>
                <c:pt idx="15">
                  <c:v>Glasgow City Council</c:v>
                </c:pt>
                <c:pt idx="16">
                  <c:v>Inverclyde Council</c:v>
                </c:pt>
                <c:pt idx="17">
                  <c:v>Midlothian Council</c:v>
                </c:pt>
                <c:pt idx="18">
                  <c:v>North Ayrshire Council</c:v>
                </c:pt>
                <c:pt idx="19">
                  <c:v>North Lanarkshire Council</c:v>
                </c:pt>
                <c:pt idx="20">
                  <c:v>Orkney Islands Council</c:v>
                </c:pt>
                <c:pt idx="21">
                  <c:v>Perth and Kinross Council</c:v>
                </c:pt>
                <c:pt idx="22">
                  <c:v>Renfrewshire Council</c:v>
                </c:pt>
                <c:pt idx="23">
                  <c:v>Scottish Borders Council</c:v>
                </c:pt>
                <c:pt idx="24">
                  <c:v>Shetland Islands Council</c:v>
                </c:pt>
                <c:pt idx="25">
                  <c:v>South Ayrshire Council</c:v>
                </c:pt>
                <c:pt idx="26">
                  <c:v>South Lanarkshire Council</c:v>
                </c:pt>
                <c:pt idx="27">
                  <c:v>Stirling Council</c:v>
                </c:pt>
                <c:pt idx="28">
                  <c:v>The Highland Council</c:v>
                </c:pt>
                <c:pt idx="29">
                  <c:v>The Moray Council</c:v>
                </c:pt>
                <c:pt idx="30">
                  <c:v>West Dunbartonshire Council</c:v>
                </c:pt>
                <c:pt idx="31">
                  <c:v>West Lothian Council</c:v>
                </c:pt>
                <c:pt idx="32">
                  <c:v>Outside Scotland</c:v>
                </c:pt>
              </c:strCache>
            </c:strRef>
          </c:cat>
          <c:val>
            <c:numRef>
              <c:f>'PA ANALYSIS'!$C$5:$C$37</c:f>
              <c:numCache>
                <c:formatCode>#,##0</c:formatCode>
                <c:ptCount val="33"/>
                <c:pt idx="0">
                  <c:v>131</c:v>
                </c:pt>
                <c:pt idx="1">
                  <c:v>352</c:v>
                </c:pt>
                <c:pt idx="2">
                  <c:v>164</c:v>
                </c:pt>
                <c:pt idx="3">
                  <c:v>111</c:v>
                </c:pt>
                <c:pt idx="4">
                  <c:v>282</c:v>
                </c:pt>
                <c:pt idx="5">
                  <c:v>26</c:v>
                </c:pt>
                <c:pt idx="6">
                  <c:v>50</c:v>
                </c:pt>
                <c:pt idx="7">
                  <c:v>233</c:v>
                </c:pt>
                <c:pt idx="8">
                  <c:v>112</c:v>
                </c:pt>
                <c:pt idx="9">
                  <c:v>110</c:v>
                </c:pt>
                <c:pt idx="10">
                  <c:v>82</c:v>
                </c:pt>
                <c:pt idx="11">
                  <c:v>91</c:v>
                </c:pt>
                <c:pt idx="12">
                  <c:v>51</c:v>
                </c:pt>
                <c:pt idx="13">
                  <c:v>64</c:v>
                </c:pt>
                <c:pt idx="14">
                  <c:v>282</c:v>
                </c:pt>
                <c:pt idx="15">
                  <c:v>373</c:v>
                </c:pt>
                <c:pt idx="16">
                  <c:v>30</c:v>
                </c:pt>
                <c:pt idx="17">
                  <c:v>94</c:v>
                </c:pt>
                <c:pt idx="18">
                  <c:v>94</c:v>
                </c:pt>
                <c:pt idx="19">
                  <c:v>317</c:v>
                </c:pt>
                <c:pt idx="20">
                  <c:v>57</c:v>
                </c:pt>
                <c:pt idx="21">
                  <c:v>250</c:v>
                </c:pt>
                <c:pt idx="22">
                  <c:v>103</c:v>
                </c:pt>
                <c:pt idx="23">
                  <c:v>319</c:v>
                </c:pt>
                <c:pt idx="24">
                  <c:v>75</c:v>
                </c:pt>
                <c:pt idx="25">
                  <c:v>44</c:v>
                </c:pt>
                <c:pt idx="26">
                  <c:v>240</c:v>
                </c:pt>
                <c:pt idx="27">
                  <c:v>48</c:v>
                </c:pt>
                <c:pt idx="28">
                  <c:v>238</c:v>
                </c:pt>
                <c:pt idx="29">
                  <c:v>139</c:v>
                </c:pt>
                <c:pt idx="30">
                  <c:v>102</c:v>
                </c:pt>
                <c:pt idx="31">
                  <c:v>117</c:v>
                </c:pt>
                <c:pt idx="3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E-4FAB-BF93-EF78BAA15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6131984"/>
        <c:axId val="1076133296"/>
      </c:barChart>
      <c:lineChart>
        <c:grouping val="standard"/>
        <c:varyColors val="0"/>
        <c:ser>
          <c:idx val="1"/>
          <c:order val="1"/>
          <c:tx>
            <c:v>PERSONAL ASSISTANTS PER CAPITA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'PA ANALYSIS'!$B$5:$B$37</c:f>
              <c:strCache>
                <c:ptCount val="33"/>
                <c:pt idx="0">
                  <c:v>Aberdeen City Council</c:v>
                </c:pt>
                <c:pt idx="1">
                  <c:v>Aberdeenshire Council</c:v>
                </c:pt>
                <c:pt idx="2">
                  <c:v>Angus Council</c:v>
                </c:pt>
                <c:pt idx="3">
                  <c:v>Argyll and Bute Council</c:v>
                </c:pt>
                <c:pt idx="4">
                  <c:v>City of Edinburgh Council</c:v>
                </c:pt>
                <c:pt idx="5">
                  <c:v>Clackmannanshire Council</c:v>
                </c:pt>
                <c:pt idx="6">
                  <c:v>Comhairle nan Eilean Siar</c:v>
                </c:pt>
                <c:pt idx="7">
                  <c:v>Dumfries and Galloway Council</c:v>
                </c:pt>
                <c:pt idx="8">
                  <c:v>Dundee City Council</c:v>
                </c:pt>
                <c:pt idx="9">
                  <c:v>East Ayrshire Council</c:v>
                </c:pt>
                <c:pt idx="10">
                  <c:v>East Dunbartonshire Council</c:v>
                </c:pt>
                <c:pt idx="11">
                  <c:v>East Lothian Council</c:v>
                </c:pt>
                <c:pt idx="12">
                  <c:v>East Renfrewshire Council</c:v>
                </c:pt>
                <c:pt idx="13">
                  <c:v>Falkirk Council</c:v>
                </c:pt>
                <c:pt idx="14">
                  <c:v>Fife Council</c:v>
                </c:pt>
                <c:pt idx="15">
                  <c:v>Glasgow City Council</c:v>
                </c:pt>
                <c:pt idx="16">
                  <c:v>Inverclyde Council</c:v>
                </c:pt>
                <c:pt idx="17">
                  <c:v>Midlothian Council</c:v>
                </c:pt>
                <c:pt idx="18">
                  <c:v>North Ayrshire Council</c:v>
                </c:pt>
                <c:pt idx="19">
                  <c:v>North Lanarkshire Council</c:v>
                </c:pt>
                <c:pt idx="20">
                  <c:v>Orkney Islands Council</c:v>
                </c:pt>
                <c:pt idx="21">
                  <c:v>Perth and Kinross Council</c:v>
                </c:pt>
                <c:pt idx="22">
                  <c:v>Renfrewshire Council</c:v>
                </c:pt>
                <c:pt idx="23">
                  <c:v>Scottish Borders Council</c:v>
                </c:pt>
                <c:pt idx="24">
                  <c:v>Shetland Islands Council</c:v>
                </c:pt>
                <c:pt idx="25">
                  <c:v>South Ayrshire Council</c:v>
                </c:pt>
                <c:pt idx="26">
                  <c:v>South Lanarkshire Council</c:v>
                </c:pt>
                <c:pt idx="27">
                  <c:v>Stirling Council</c:v>
                </c:pt>
                <c:pt idx="28">
                  <c:v>The Highland Council</c:v>
                </c:pt>
                <c:pt idx="29">
                  <c:v>The Moray Council</c:v>
                </c:pt>
                <c:pt idx="30">
                  <c:v>West Dunbartonshire Council</c:v>
                </c:pt>
                <c:pt idx="31">
                  <c:v>West Lothian Council</c:v>
                </c:pt>
                <c:pt idx="32">
                  <c:v>Outside Scotland</c:v>
                </c:pt>
              </c:strCache>
            </c:strRef>
          </c:cat>
          <c:val>
            <c:numRef>
              <c:f>'PA ANALYSIS'!$F$5:$F$37</c:f>
              <c:numCache>
                <c:formatCode>0.000%</c:formatCode>
                <c:ptCount val="33"/>
                <c:pt idx="0">
                  <c:v>5.7190255828167295E-4</c:v>
                </c:pt>
                <c:pt idx="1">
                  <c:v>1.3497967635554874E-3</c:v>
                </c:pt>
                <c:pt idx="2">
                  <c:v>1.4159903298221377E-3</c:v>
                </c:pt>
                <c:pt idx="3">
                  <c:v>1.2993093760973896E-3</c:v>
                </c:pt>
                <c:pt idx="4">
                  <c:v>5.3447556953868311E-4</c:v>
                </c:pt>
                <c:pt idx="5">
                  <c:v>5.0692142717878726E-4</c:v>
                </c:pt>
                <c:pt idx="6">
                  <c:v>1.8867924528301887E-3</c:v>
                </c:pt>
                <c:pt idx="7">
                  <c:v>1.5712455324027243E-3</c:v>
                </c:pt>
                <c:pt idx="8">
                  <c:v>7.5258701787394168E-4</c:v>
                </c:pt>
                <c:pt idx="9">
                  <c:v>9.0460526315789473E-4</c:v>
                </c:pt>
                <c:pt idx="10">
                  <c:v>7.5402298850574712E-4</c:v>
                </c:pt>
                <c:pt idx="11">
                  <c:v>8.433734939759036E-4</c:v>
                </c:pt>
                <c:pt idx="12">
                  <c:v>5.3091817613991257E-4</c:v>
                </c:pt>
                <c:pt idx="13">
                  <c:v>3.9860488290981562E-4</c:v>
                </c:pt>
                <c:pt idx="14">
                  <c:v>7.5374869697698659E-4</c:v>
                </c:pt>
                <c:pt idx="15">
                  <c:v>5.8681014410672709E-4</c:v>
                </c:pt>
                <c:pt idx="16">
                  <c:v>3.893070334804049E-4</c:v>
                </c:pt>
                <c:pt idx="17">
                  <c:v>1.0091250670960816E-3</c:v>
                </c:pt>
                <c:pt idx="18">
                  <c:v>7.001862197392924E-4</c:v>
                </c:pt>
                <c:pt idx="19">
                  <c:v>9.2923726329366245E-4</c:v>
                </c:pt>
                <c:pt idx="20">
                  <c:v>2.5446428571428573E-3</c:v>
                </c:pt>
                <c:pt idx="21">
                  <c:v>1.6457112764136661E-3</c:v>
                </c:pt>
                <c:pt idx="22">
                  <c:v>5.7416801382462787E-4</c:v>
                </c:pt>
                <c:pt idx="23">
                  <c:v>2.7681360638667127E-3</c:v>
                </c:pt>
                <c:pt idx="24">
                  <c:v>3.279405334499344E-3</c:v>
                </c:pt>
                <c:pt idx="25">
                  <c:v>3.9236668450151596E-4</c:v>
                </c:pt>
                <c:pt idx="26">
                  <c:v>7.4808303721713115E-4</c:v>
                </c:pt>
                <c:pt idx="27">
                  <c:v>5.1020408163265311E-4</c:v>
                </c:pt>
                <c:pt idx="28">
                  <c:v>1.0109161958968696E-3</c:v>
                </c:pt>
                <c:pt idx="29">
                  <c:v>1.4523038345000522E-3</c:v>
                </c:pt>
                <c:pt idx="30">
                  <c:v>1.1546298392574145E-3</c:v>
                </c:pt>
                <c:pt idx="31">
                  <c:v>6.3649222065063655E-4</c:v>
                </c:pt>
                <c:pt idx="3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AE-4FAB-BF93-EF78BAA15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132312"/>
        <c:axId val="1076135592"/>
      </c:lineChart>
      <c:catAx>
        <c:axId val="107613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6133296"/>
        <c:crosses val="autoZero"/>
        <c:auto val="1"/>
        <c:lblAlgn val="ctr"/>
        <c:lblOffset val="100"/>
        <c:noMultiLvlLbl val="0"/>
      </c:catAx>
      <c:valAx>
        <c:axId val="107613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6131984"/>
        <c:crosses val="autoZero"/>
        <c:crossBetween val="between"/>
      </c:valAx>
      <c:valAx>
        <c:axId val="1076135592"/>
        <c:scaling>
          <c:orientation val="minMax"/>
        </c:scaling>
        <c:delete val="0"/>
        <c:axPos val="r"/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6132312"/>
        <c:crosses val="max"/>
        <c:crossBetween val="between"/>
      </c:valAx>
      <c:catAx>
        <c:axId val="1076132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761355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</a:t>
            </a:r>
            <a:r>
              <a:rPr lang="en-GB" baseline="0"/>
              <a:t> EMPLOYERS BY LOCAL AUTHORIT</a:t>
            </a:r>
            <a:r>
              <a:rPr lang="en-GB" sz="1100" baseline="0"/>
              <a:t>Y</a:t>
            </a:r>
            <a:br>
              <a:rPr lang="en-GB" sz="1100" baseline="0"/>
            </a:br>
            <a:r>
              <a:rPr lang="en-GB" sz="1100" baseline="0"/>
              <a:t>(VALIDATED EMPLOYERS ONLY)</a:t>
            </a:r>
            <a:br>
              <a:rPr lang="en-GB" baseline="0"/>
            </a:b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NUMBER OF EMPLOYERS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'EMPLOYER ANALYSIS'!$B$5:$B$36</c:f>
              <c:strCache>
                <c:ptCount val="32"/>
                <c:pt idx="0">
                  <c:v>Aberdeen City Council</c:v>
                </c:pt>
                <c:pt idx="1">
                  <c:v>Aberdeenshire Council</c:v>
                </c:pt>
                <c:pt idx="2">
                  <c:v>Angus Council</c:v>
                </c:pt>
                <c:pt idx="3">
                  <c:v>Argyll and Bute Council</c:v>
                </c:pt>
                <c:pt idx="4">
                  <c:v>City of Edinburgh Council</c:v>
                </c:pt>
                <c:pt idx="5">
                  <c:v>Clackmannanshire Council</c:v>
                </c:pt>
                <c:pt idx="6">
                  <c:v>Comhairle nan Eilean Siar</c:v>
                </c:pt>
                <c:pt idx="7">
                  <c:v>Dumfries and Galloway Council</c:v>
                </c:pt>
                <c:pt idx="8">
                  <c:v>Dundee City Council</c:v>
                </c:pt>
                <c:pt idx="9">
                  <c:v>East Ayrshire Council</c:v>
                </c:pt>
                <c:pt idx="10">
                  <c:v>East Dunbartonshire Council</c:v>
                </c:pt>
                <c:pt idx="11">
                  <c:v>East Lothian Council</c:v>
                </c:pt>
                <c:pt idx="12">
                  <c:v>East Renfrewshire Council</c:v>
                </c:pt>
                <c:pt idx="13">
                  <c:v>Falkirk Council</c:v>
                </c:pt>
                <c:pt idx="14">
                  <c:v>Fife Council</c:v>
                </c:pt>
                <c:pt idx="15">
                  <c:v>Glasgow City Council</c:v>
                </c:pt>
                <c:pt idx="16">
                  <c:v>Inverclyde Council</c:v>
                </c:pt>
                <c:pt idx="17">
                  <c:v>Midlothian Council</c:v>
                </c:pt>
                <c:pt idx="18">
                  <c:v>North Ayrshire Council</c:v>
                </c:pt>
                <c:pt idx="19">
                  <c:v>North Lanarkshire Council</c:v>
                </c:pt>
                <c:pt idx="20">
                  <c:v>Orkney Islands Council</c:v>
                </c:pt>
                <c:pt idx="21">
                  <c:v>Perth and Kinross Council</c:v>
                </c:pt>
                <c:pt idx="22">
                  <c:v>Renfrewshire Council</c:v>
                </c:pt>
                <c:pt idx="23">
                  <c:v>Scottish Borders Council</c:v>
                </c:pt>
                <c:pt idx="24">
                  <c:v>Shetland Islands Council</c:v>
                </c:pt>
                <c:pt idx="25">
                  <c:v>South Ayrshire Council</c:v>
                </c:pt>
                <c:pt idx="26">
                  <c:v>South Lanarkshire Council</c:v>
                </c:pt>
                <c:pt idx="27">
                  <c:v>Stirling Council</c:v>
                </c:pt>
                <c:pt idx="28">
                  <c:v>The Highland Council</c:v>
                </c:pt>
                <c:pt idx="29">
                  <c:v>The Moray Council</c:v>
                </c:pt>
                <c:pt idx="30">
                  <c:v>West Dunbartonshire Council</c:v>
                </c:pt>
                <c:pt idx="31">
                  <c:v>West Lothian Council</c:v>
                </c:pt>
              </c:strCache>
            </c:strRef>
          </c:cat>
          <c:val>
            <c:numRef>
              <c:f>'EMPLOYER ANALYSIS'!$C$5:$C$36</c:f>
              <c:numCache>
                <c:formatCode>#,##0</c:formatCode>
                <c:ptCount val="32"/>
                <c:pt idx="0">
                  <c:v>66</c:v>
                </c:pt>
                <c:pt idx="1">
                  <c:v>338</c:v>
                </c:pt>
                <c:pt idx="2">
                  <c:v>107</c:v>
                </c:pt>
                <c:pt idx="3">
                  <c:v>107</c:v>
                </c:pt>
                <c:pt idx="4">
                  <c:v>223</c:v>
                </c:pt>
                <c:pt idx="5">
                  <c:v>16</c:v>
                </c:pt>
                <c:pt idx="6">
                  <c:v>46</c:v>
                </c:pt>
                <c:pt idx="7">
                  <c:v>191</c:v>
                </c:pt>
                <c:pt idx="8">
                  <c:v>78</c:v>
                </c:pt>
                <c:pt idx="9">
                  <c:v>70</c:v>
                </c:pt>
                <c:pt idx="10">
                  <c:v>107</c:v>
                </c:pt>
                <c:pt idx="11">
                  <c:v>51</c:v>
                </c:pt>
                <c:pt idx="12">
                  <c:v>49</c:v>
                </c:pt>
                <c:pt idx="13">
                  <c:v>38</c:v>
                </c:pt>
                <c:pt idx="14">
                  <c:v>211</c:v>
                </c:pt>
                <c:pt idx="15">
                  <c:v>292</c:v>
                </c:pt>
                <c:pt idx="16">
                  <c:v>17</c:v>
                </c:pt>
                <c:pt idx="17">
                  <c:v>63</c:v>
                </c:pt>
                <c:pt idx="18">
                  <c:v>62</c:v>
                </c:pt>
                <c:pt idx="19">
                  <c:v>188</c:v>
                </c:pt>
                <c:pt idx="20">
                  <c:v>52</c:v>
                </c:pt>
                <c:pt idx="21">
                  <c:v>265</c:v>
                </c:pt>
                <c:pt idx="22">
                  <c:v>79</c:v>
                </c:pt>
                <c:pt idx="23">
                  <c:v>374</c:v>
                </c:pt>
                <c:pt idx="24">
                  <c:v>55</c:v>
                </c:pt>
                <c:pt idx="25">
                  <c:v>39</c:v>
                </c:pt>
                <c:pt idx="26">
                  <c:v>180</c:v>
                </c:pt>
                <c:pt idx="27">
                  <c:v>52</c:v>
                </c:pt>
                <c:pt idx="28">
                  <c:v>221</c:v>
                </c:pt>
                <c:pt idx="29">
                  <c:v>141</c:v>
                </c:pt>
                <c:pt idx="30">
                  <c:v>65</c:v>
                </c:pt>
                <c:pt idx="3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F9-4137-97BD-86C6870031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9826120"/>
        <c:axId val="1039819560"/>
      </c:barChart>
      <c:lineChart>
        <c:grouping val="standard"/>
        <c:varyColors val="0"/>
        <c:ser>
          <c:idx val="1"/>
          <c:order val="1"/>
          <c:tx>
            <c:v>EMPLOYERS PER CAPITA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'EMPLOYER ANALYSIS'!$B$5:$B$36</c:f>
              <c:strCache>
                <c:ptCount val="32"/>
                <c:pt idx="0">
                  <c:v>Aberdeen City Council</c:v>
                </c:pt>
                <c:pt idx="1">
                  <c:v>Aberdeenshire Council</c:v>
                </c:pt>
                <c:pt idx="2">
                  <c:v>Angus Council</c:v>
                </c:pt>
                <c:pt idx="3">
                  <c:v>Argyll and Bute Council</c:v>
                </c:pt>
                <c:pt idx="4">
                  <c:v>City of Edinburgh Council</c:v>
                </c:pt>
                <c:pt idx="5">
                  <c:v>Clackmannanshire Council</c:v>
                </c:pt>
                <c:pt idx="6">
                  <c:v>Comhairle nan Eilean Siar</c:v>
                </c:pt>
                <c:pt idx="7">
                  <c:v>Dumfries and Galloway Council</c:v>
                </c:pt>
                <c:pt idx="8">
                  <c:v>Dundee City Council</c:v>
                </c:pt>
                <c:pt idx="9">
                  <c:v>East Ayrshire Council</c:v>
                </c:pt>
                <c:pt idx="10">
                  <c:v>East Dunbartonshire Council</c:v>
                </c:pt>
                <c:pt idx="11">
                  <c:v>East Lothian Council</c:v>
                </c:pt>
                <c:pt idx="12">
                  <c:v>East Renfrewshire Council</c:v>
                </c:pt>
                <c:pt idx="13">
                  <c:v>Falkirk Council</c:v>
                </c:pt>
                <c:pt idx="14">
                  <c:v>Fife Council</c:v>
                </c:pt>
                <c:pt idx="15">
                  <c:v>Glasgow City Council</c:v>
                </c:pt>
                <c:pt idx="16">
                  <c:v>Inverclyde Council</c:v>
                </c:pt>
                <c:pt idx="17">
                  <c:v>Midlothian Council</c:v>
                </c:pt>
                <c:pt idx="18">
                  <c:v>North Ayrshire Council</c:v>
                </c:pt>
                <c:pt idx="19">
                  <c:v>North Lanarkshire Council</c:v>
                </c:pt>
                <c:pt idx="20">
                  <c:v>Orkney Islands Council</c:v>
                </c:pt>
                <c:pt idx="21">
                  <c:v>Perth and Kinross Council</c:v>
                </c:pt>
                <c:pt idx="22">
                  <c:v>Renfrewshire Council</c:v>
                </c:pt>
                <c:pt idx="23">
                  <c:v>Scottish Borders Council</c:v>
                </c:pt>
                <c:pt idx="24">
                  <c:v>Shetland Islands Council</c:v>
                </c:pt>
                <c:pt idx="25">
                  <c:v>South Ayrshire Council</c:v>
                </c:pt>
                <c:pt idx="26">
                  <c:v>South Lanarkshire Council</c:v>
                </c:pt>
                <c:pt idx="27">
                  <c:v>Stirling Council</c:v>
                </c:pt>
                <c:pt idx="28">
                  <c:v>The Highland Council</c:v>
                </c:pt>
                <c:pt idx="29">
                  <c:v>The Moray Council</c:v>
                </c:pt>
                <c:pt idx="30">
                  <c:v>West Dunbartonshire Council</c:v>
                </c:pt>
                <c:pt idx="31">
                  <c:v>West Lothian Council</c:v>
                </c:pt>
              </c:strCache>
            </c:strRef>
          </c:cat>
          <c:val>
            <c:numRef>
              <c:f>'EMPLOYER ANALYSIS'!$F$5:$F$36</c:f>
              <c:numCache>
                <c:formatCode>0.000%</c:formatCode>
                <c:ptCount val="32"/>
                <c:pt idx="0">
                  <c:v>2.8813411333275123E-4</c:v>
                </c:pt>
                <c:pt idx="1">
                  <c:v>1.2961116650049851E-3</c:v>
                </c:pt>
                <c:pt idx="2">
                  <c:v>9.2384734933517525E-4</c:v>
                </c:pt>
                <c:pt idx="3">
                  <c:v>1.2524874165983847E-3</c:v>
                </c:pt>
                <c:pt idx="4">
                  <c:v>4.2265266669193737E-4</c:v>
                </c:pt>
                <c:pt idx="5">
                  <c:v>3.1195164749463835E-4</c:v>
                </c:pt>
                <c:pt idx="6">
                  <c:v>1.7358490566037736E-3</c:v>
                </c:pt>
                <c:pt idx="7">
                  <c:v>1.2880167239867828E-3</c:v>
                </c:pt>
                <c:pt idx="8">
                  <c:v>5.2412310173363794E-4</c:v>
                </c:pt>
                <c:pt idx="9">
                  <c:v>5.7565789473684205E-4</c:v>
                </c:pt>
                <c:pt idx="10">
                  <c:v>9.839080459770114E-4</c:v>
                </c:pt>
                <c:pt idx="11">
                  <c:v>4.7265987025023169E-4</c:v>
                </c:pt>
                <c:pt idx="12">
                  <c:v>5.1009785550697477E-4</c:v>
                </c:pt>
                <c:pt idx="13">
                  <c:v>2.3667164922770305E-4</c:v>
                </c:pt>
                <c:pt idx="14">
                  <c:v>5.6397508887285166E-4</c:v>
                </c:pt>
                <c:pt idx="15">
                  <c:v>4.5937952300044048E-4</c:v>
                </c:pt>
                <c:pt idx="16">
                  <c:v>2.2060731897222943E-4</c:v>
                </c:pt>
                <c:pt idx="17">
                  <c:v>6.7632850241545897E-4</c:v>
                </c:pt>
                <c:pt idx="18">
                  <c:v>4.618249534450652E-4</c:v>
                </c:pt>
                <c:pt idx="19">
                  <c:v>5.5109339274198271E-4</c:v>
                </c:pt>
                <c:pt idx="20">
                  <c:v>2.3214285714285715E-3</c:v>
                </c:pt>
                <c:pt idx="21">
                  <c:v>1.7444539529984859E-3</c:v>
                </c:pt>
                <c:pt idx="22">
                  <c:v>4.4038129215675343E-4</c:v>
                </c:pt>
                <c:pt idx="23">
                  <c:v>3.2454009024644221E-3</c:v>
                </c:pt>
                <c:pt idx="24">
                  <c:v>2.404897245299519E-3</c:v>
                </c:pt>
                <c:pt idx="25">
                  <c:v>3.4777956126270731E-4</c:v>
                </c:pt>
                <c:pt idx="26">
                  <c:v>5.6106227791284831E-4</c:v>
                </c:pt>
                <c:pt idx="27">
                  <c:v>5.527210884353742E-4</c:v>
                </c:pt>
                <c:pt idx="28">
                  <c:v>9.3870789618995026E-4</c:v>
                </c:pt>
                <c:pt idx="29">
                  <c:v>1.4732002925504127E-3</c:v>
                </c:pt>
                <c:pt idx="30">
                  <c:v>7.3579352501697986E-4</c:v>
                </c:pt>
                <c:pt idx="31">
                  <c:v>4.3520835600043521E-4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F9-4137-97BD-86C6870031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823824"/>
        <c:axId val="1039823496"/>
      </c:lineChart>
      <c:catAx>
        <c:axId val="103982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819560"/>
        <c:crosses val="autoZero"/>
        <c:auto val="1"/>
        <c:lblAlgn val="ctr"/>
        <c:lblOffset val="100"/>
        <c:noMultiLvlLbl val="0"/>
      </c:catAx>
      <c:valAx>
        <c:axId val="1039819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826120"/>
        <c:crosses val="autoZero"/>
        <c:crossBetween val="between"/>
      </c:valAx>
      <c:valAx>
        <c:axId val="1039823496"/>
        <c:scaling>
          <c:orientation val="minMax"/>
        </c:scaling>
        <c:delete val="0"/>
        <c:axPos val="r"/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823824"/>
        <c:crosses val="max"/>
        <c:crossBetween val="between"/>
      </c:valAx>
      <c:catAx>
        <c:axId val="1039823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39823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24337-38E1-4755-8CA4-8A66ED14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C55C5-B521-4558-993B-0DA81D1A4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EA667-7C2B-412A-BA90-72309E54F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4CD7E-3E76-46AC-9E07-7A6313F3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C1845-375E-4D42-AC59-BFC125DE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0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4C6B-5908-4179-B9A3-0A1222AFC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F94A1-1AE4-47CF-991C-D02742C48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C591C-25CE-444C-B896-53EEEB5A8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31915-08C0-4468-A62E-8DAD926D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27174-F05A-44D5-B746-B34167161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3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9B0DB-084E-42BD-A95B-6C24EE1F7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F9815-DE87-413C-957B-9D7ABAFF7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0BF1D-C942-4FA7-BC6E-01BAB34F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9548D-B972-4DC0-A10E-E4118C5D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A2870-D293-42EF-B8DF-76E97DC1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2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FDCBA-B1F1-41EF-942D-46080DEB2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71BB6-0CA2-4D18-8A0D-628E3A715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069B8-1393-46F3-B701-ACC1FD31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A772F-6A08-4AD9-B496-381D4353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E650A-E34F-43DB-9D57-8FB27D709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9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46DD2-B50A-41AE-90DA-1D1A47E4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9F005-7529-44B7-9F86-A32B03105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F4405-02F4-4E5F-815B-90D4A326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C8500-1E17-4645-8D2D-2DECB80D2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A36A9-ACC8-46BC-B78C-81C16EDA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9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2D3E-844D-4E06-A304-A2DD66E0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9E95E-9E6D-434B-87B6-1B6BAD92D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20BA7-0DC7-4C90-BF70-C42416F47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9AFAD-B533-4795-BFEE-D490392B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B9213-AB9A-45A3-9237-739A8D0E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229EF-7A2F-4140-92D5-8F2AACA0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2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F57A7-CBE8-4975-ADD2-0F82EBF1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2A2B-5366-4FD6-8E6C-515DDD242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30D83-A76A-486D-A5CE-BDD2E3B2B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7A219-E0D9-43F9-A388-F3BD01610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AAA81-0D83-459F-8AC4-A5A91BBDF1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3597BB-E2DB-400A-887A-E5E379BF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9ACC8-B980-47C8-9145-63FF836E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94281-FE7D-4448-8FA2-876B80372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1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E96F9-26FA-4FF9-9DB0-E2B5F294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C92107-C32E-464D-947E-5A355891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93999-037E-4E51-A200-A1DBCBEFF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A034C-7D86-4B4D-8E19-D8BB74CC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02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A24732-71DB-443F-A627-4E938872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C101D-8135-4707-8CE0-3EA9B7EF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043C2-758B-49A0-BC18-87C02381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34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E2660-FE23-49C5-B7DD-D847A43E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A8621-6EE3-4D0A-845D-0ABEB118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D137B-AB01-4C51-BB85-589E54E13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1FC20-D44B-4F48-9953-061C2351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73375-92DA-4023-9821-8A6F23BC4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8DBE5-EFDC-4F85-A23A-6738052CF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3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14AE-40D6-4C48-AB56-F4F7ACF1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7DAD0-94EC-4917-BAB8-3BF2AD7E5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D04681-E05D-459B-BCE2-D4EB3E932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7236F-6664-47EC-8C1E-98C99EE9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F84A9-E499-4B92-99AB-D036058D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7431A-7B93-4C3F-BCD9-D1810BE6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5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2EE81-6429-4553-9615-160A8252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04AFF-49D2-4882-9479-B1FEA69E5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B27D4-3107-44C1-ACF6-80903843D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F7FB-D366-40FE-8ED8-94F016A4578F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22D21-096D-46EF-B21E-8737468FCA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AF1CF-2382-410F-B6DB-B9C6E2F1E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610E-13AE-4F3D-93E3-C5F3342D9D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19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873E61-9F26-4F4D-8DA2-80C797F40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52400"/>
            <a:ext cx="11106150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5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536C6E3-66E0-44C8-B250-37FF0171F4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891195"/>
              </p:ext>
            </p:extLst>
          </p:nvPr>
        </p:nvGraphicFramePr>
        <p:xfrm>
          <a:off x="214008" y="400050"/>
          <a:ext cx="11692647" cy="605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13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392B9B-F2F6-4FC9-B0B5-293F77D90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4251"/>
            <a:ext cx="12192000" cy="610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2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5F7C7AC-98EB-4AF7-BFEE-7A62B05276BC}"/>
              </a:ext>
            </a:extLst>
          </p:cNvPr>
          <p:cNvGraphicFramePr>
            <a:graphicFrameLocks/>
          </p:cNvGraphicFramePr>
          <p:nvPr/>
        </p:nvGraphicFramePr>
        <p:xfrm>
          <a:off x="194310" y="916305"/>
          <a:ext cx="11803380" cy="5025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24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 Lang</dc:creator>
  <cp:lastModifiedBy>Pete Lang</cp:lastModifiedBy>
  <cp:revision>8</cp:revision>
  <dcterms:created xsi:type="dcterms:W3CDTF">2021-10-25T15:52:18Z</dcterms:created>
  <dcterms:modified xsi:type="dcterms:W3CDTF">2022-09-21T09:33:09Z</dcterms:modified>
</cp:coreProperties>
</file>