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22"/>
  </p:notesMasterIdLst>
  <p:sldIdLst>
    <p:sldId id="256" r:id="rId2"/>
    <p:sldId id="268" r:id="rId3"/>
    <p:sldId id="258" r:id="rId4"/>
    <p:sldId id="278" r:id="rId5"/>
    <p:sldId id="260" r:id="rId6"/>
    <p:sldId id="279" r:id="rId7"/>
    <p:sldId id="259" r:id="rId8"/>
    <p:sldId id="261" r:id="rId9"/>
    <p:sldId id="264" r:id="rId10"/>
    <p:sldId id="262" r:id="rId11"/>
    <p:sldId id="263" r:id="rId12"/>
    <p:sldId id="265" r:id="rId13"/>
    <p:sldId id="266" r:id="rId14"/>
    <p:sldId id="267" r:id="rId15"/>
    <p:sldId id="269" r:id="rId16"/>
    <p:sldId id="271" r:id="rId17"/>
    <p:sldId id="272" r:id="rId18"/>
    <p:sldId id="273" r:id="rId19"/>
    <p:sldId id="274"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80" d="100"/>
          <a:sy n="80" d="100"/>
        </p:scale>
        <p:origin x="127"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 Id="rId30"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peth critchley" userId="07a00c4d2a2ef163" providerId="LiveId" clId="{5FA21362-F664-4D7D-9996-232B1DF66E22}"/>
    <pc:docChg chg="undo custSel modSld">
      <pc:chgData name="elspeth critchley" userId="07a00c4d2a2ef163" providerId="LiveId" clId="{5FA21362-F664-4D7D-9996-232B1DF66E22}" dt="2023-03-21T23:23:07.361" v="74" actId="20577"/>
      <pc:docMkLst>
        <pc:docMk/>
      </pc:docMkLst>
      <pc:sldChg chg="modSp mod">
        <pc:chgData name="elspeth critchley" userId="07a00c4d2a2ef163" providerId="LiveId" clId="{5FA21362-F664-4D7D-9996-232B1DF66E22}" dt="2023-03-21T23:23:07.361" v="74" actId="20577"/>
        <pc:sldMkLst>
          <pc:docMk/>
          <pc:sldMk cId="2114380400" sldId="259"/>
        </pc:sldMkLst>
        <pc:spChg chg="mod">
          <ac:chgData name="elspeth critchley" userId="07a00c4d2a2ef163" providerId="LiveId" clId="{5FA21362-F664-4D7D-9996-232B1DF66E22}" dt="2023-03-21T23:23:07.361" v="74" actId="20577"/>
          <ac:spMkLst>
            <pc:docMk/>
            <pc:sldMk cId="2114380400" sldId="259"/>
            <ac:spMk id="3" creationId="{C0028BA3-D966-6580-F350-172000395056}"/>
          </ac:spMkLst>
        </pc:spChg>
      </pc:sldChg>
      <pc:sldChg chg="modSp mod">
        <pc:chgData name="elspeth critchley" userId="07a00c4d2a2ef163" providerId="LiveId" clId="{5FA21362-F664-4D7D-9996-232B1DF66E22}" dt="2023-03-21T17:04:15.143" v="16" actId="20577"/>
        <pc:sldMkLst>
          <pc:docMk/>
          <pc:sldMk cId="1872400573" sldId="261"/>
        </pc:sldMkLst>
        <pc:spChg chg="mod">
          <ac:chgData name="elspeth critchley" userId="07a00c4d2a2ef163" providerId="LiveId" clId="{5FA21362-F664-4D7D-9996-232B1DF66E22}" dt="2023-03-21T17:04:15.143" v="16" actId="20577"/>
          <ac:spMkLst>
            <pc:docMk/>
            <pc:sldMk cId="1872400573" sldId="261"/>
            <ac:spMk id="3" creationId="{D26313BD-486D-0597-6E6B-A489CA17F2AC}"/>
          </ac:spMkLst>
        </pc:spChg>
      </pc:sldChg>
      <pc:sldChg chg="modSp mod">
        <pc:chgData name="elspeth critchley" userId="07a00c4d2a2ef163" providerId="LiveId" clId="{5FA21362-F664-4D7D-9996-232B1DF66E22}" dt="2023-03-21T17:07:44.214" v="35" actId="20577"/>
        <pc:sldMkLst>
          <pc:docMk/>
          <pc:sldMk cId="714417595" sldId="265"/>
        </pc:sldMkLst>
        <pc:spChg chg="mod">
          <ac:chgData name="elspeth critchley" userId="07a00c4d2a2ef163" providerId="LiveId" clId="{5FA21362-F664-4D7D-9996-232B1DF66E22}" dt="2023-03-21T17:07:44.214" v="35" actId="20577"/>
          <ac:spMkLst>
            <pc:docMk/>
            <pc:sldMk cId="714417595" sldId="265"/>
            <ac:spMk id="3" creationId="{A564873B-7723-33E3-11C7-3A488D3328A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466F3B-03F3-49DD-8A31-5913792E7684}"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C67C6023-F0CA-437A-AC78-92EDBAF24FB5}">
      <dgm:prSet/>
      <dgm:spPr/>
      <dgm:t>
        <a:bodyPr/>
        <a:lstStyle/>
        <a:p>
          <a:r>
            <a:rPr lang="en-GB"/>
            <a:t>Who are we? </a:t>
          </a:r>
          <a:endParaRPr lang="en-US"/>
        </a:p>
      </dgm:t>
    </dgm:pt>
    <dgm:pt modelId="{D3D398B1-9DA1-43FB-99BC-4C951E429EA7}" type="parTrans" cxnId="{FFB8FA86-8BB6-426B-AC9C-4422F3B27DC3}">
      <dgm:prSet/>
      <dgm:spPr/>
      <dgm:t>
        <a:bodyPr/>
        <a:lstStyle/>
        <a:p>
          <a:endParaRPr lang="en-US"/>
        </a:p>
      </dgm:t>
    </dgm:pt>
    <dgm:pt modelId="{BA4EF140-CA6C-4D93-A515-8B8E9F43BFF9}" type="sibTrans" cxnId="{FFB8FA86-8BB6-426B-AC9C-4422F3B27DC3}">
      <dgm:prSet/>
      <dgm:spPr/>
      <dgm:t>
        <a:bodyPr/>
        <a:lstStyle/>
        <a:p>
          <a:endParaRPr lang="en-US"/>
        </a:p>
      </dgm:t>
    </dgm:pt>
    <dgm:pt modelId="{5ADAD617-0CB7-4330-BB05-EA367770370F}">
      <dgm:prSet/>
      <dgm:spPr/>
      <dgm:t>
        <a:bodyPr/>
        <a:lstStyle/>
        <a:p>
          <a:r>
            <a:rPr lang="en-GB"/>
            <a:t>We are the Scottish Borders SDS Forum </a:t>
          </a:r>
          <a:endParaRPr lang="en-US"/>
        </a:p>
      </dgm:t>
    </dgm:pt>
    <dgm:pt modelId="{80C27C3D-91F4-41D7-998C-5B6218810646}" type="parTrans" cxnId="{A9BCC7B4-3232-4947-91CB-9DAA0D83F9B7}">
      <dgm:prSet/>
      <dgm:spPr/>
      <dgm:t>
        <a:bodyPr/>
        <a:lstStyle/>
        <a:p>
          <a:endParaRPr lang="en-US"/>
        </a:p>
      </dgm:t>
    </dgm:pt>
    <dgm:pt modelId="{14842165-B463-4B4E-90FC-C51AFE470F38}" type="sibTrans" cxnId="{A9BCC7B4-3232-4947-91CB-9DAA0D83F9B7}">
      <dgm:prSet/>
      <dgm:spPr/>
      <dgm:t>
        <a:bodyPr/>
        <a:lstStyle/>
        <a:p>
          <a:endParaRPr lang="en-US"/>
        </a:p>
      </dgm:t>
    </dgm:pt>
    <dgm:pt modelId="{EFA246CB-C756-4794-B0DF-C166E882B12C}">
      <dgm:prSet/>
      <dgm:spPr/>
      <dgm:t>
        <a:bodyPr/>
        <a:lstStyle/>
        <a:p>
          <a:r>
            <a:rPr lang="en-GB"/>
            <a:t>And we all act with a certain decorum </a:t>
          </a:r>
          <a:endParaRPr lang="en-US"/>
        </a:p>
      </dgm:t>
    </dgm:pt>
    <dgm:pt modelId="{FA01298F-D2F7-4F4F-B584-BFB3D358A6E4}" type="parTrans" cxnId="{FF3C8793-CAC0-4FB0-880F-618E3565F5B3}">
      <dgm:prSet/>
      <dgm:spPr/>
      <dgm:t>
        <a:bodyPr/>
        <a:lstStyle/>
        <a:p>
          <a:endParaRPr lang="en-US"/>
        </a:p>
      </dgm:t>
    </dgm:pt>
    <dgm:pt modelId="{303D633F-C500-4FB8-859F-42B386137C71}" type="sibTrans" cxnId="{FF3C8793-CAC0-4FB0-880F-618E3565F5B3}">
      <dgm:prSet/>
      <dgm:spPr/>
      <dgm:t>
        <a:bodyPr/>
        <a:lstStyle/>
        <a:p>
          <a:endParaRPr lang="en-US"/>
        </a:p>
      </dgm:t>
    </dgm:pt>
    <dgm:pt modelId="{A69AA670-A2CD-48DC-8C77-6C62AAD28248}">
      <dgm:prSet/>
      <dgm:spPr/>
      <dgm:t>
        <a:bodyPr/>
        <a:lstStyle/>
        <a:p>
          <a:r>
            <a:rPr lang="en-GB"/>
            <a:t>We help to make the community aware </a:t>
          </a:r>
          <a:endParaRPr lang="en-US"/>
        </a:p>
      </dgm:t>
    </dgm:pt>
    <dgm:pt modelId="{B3A432E3-F649-4DAF-9D08-92154E4C52E8}" type="parTrans" cxnId="{A88677AC-913B-446E-86DA-1125D4796BF7}">
      <dgm:prSet/>
      <dgm:spPr/>
      <dgm:t>
        <a:bodyPr/>
        <a:lstStyle/>
        <a:p>
          <a:endParaRPr lang="en-US"/>
        </a:p>
      </dgm:t>
    </dgm:pt>
    <dgm:pt modelId="{59A2B123-AC45-42E6-9A2B-77B45762CAFC}" type="sibTrans" cxnId="{A88677AC-913B-446E-86DA-1125D4796BF7}">
      <dgm:prSet/>
      <dgm:spPr/>
      <dgm:t>
        <a:bodyPr/>
        <a:lstStyle/>
        <a:p>
          <a:endParaRPr lang="en-US"/>
        </a:p>
      </dgm:t>
    </dgm:pt>
    <dgm:pt modelId="{9E5EF74E-AD9B-44FD-BEE7-691741AB9A37}">
      <dgm:prSet/>
      <dgm:spPr/>
      <dgm:t>
        <a:bodyPr/>
        <a:lstStyle/>
        <a:p>
          <a:r>
            <a:rPr lang="en-GB"/>
            <a:t>Of the four choices they have in care </a:t>
          </a:r>
          <a:endParaRPr lang="en-US"/>
        </a:p>
      </dgm:t>
    </dgm:pt>
    <dgm:pt modelId="{1AA72DAC-85C2-490D-A16B-78C32C22AB92}" type="parTrans" cxnId="{C528F513-480B-43D5-8942-44C832D0AE1F}">
      <dgm:prSet/>
      <dgm:spPr/>
      <dgm:t>
        <a:bodyPr/>
        <a:lstStyle/>
        <a:p>
          <a:endParaRPr lang="en-US"/>
        </a:p>
      </dgm:t>
    </dgm:pt>
    <dgm:pt modelId="{6291EBCB-A8AB-4DEF-AC03-AC22285AD7A8}" type="sibTrans" cxnId="{C528F513-480B-43D5-8942-44C832D0AE1F}">
      <dgm:prSet/>
      <dgm:spPr/>
      <dgm:t>
        <a:bodyPr/>
        <a:lstStyle/>
        <a:p>
          <a:endParaRPr lang="en-US"/>
        </a:p>
      </dgm:t>
    </dgm:pt>
    <dgm:pt modelId="{A28ECCB7-9861-4EE3-ABB4-E1ABEE546971}">
      <dgm:prSet/>
      <dgm:spPr/>
      <dgm:t>
        <a:bodyPr/>
        <a:lstStyle/>
        <a:p>
          <a:r>
            <a:rPr lang="en-GB"/>
            <a:t>We are a group who do our best </a:t>
          </a:r>
          <a:endParaRPr lang="en-US"/>
        </a:p>
      </dgm:t>
    </dgm:pt>
    <dgm:pt modelId="{B10A1FCC-6B7F-4047-A0C5-6DEC08866B51}" type="parTrans" cxnId="{8B3CF3CD-1DB3-4736-909E-35291318FE5E}">
      <dgm:prSet/>
      <dgm:spPr/>
      <dgm:t>
        <a:bodyPr/>
        <a:lstStyle/>
        <a:p>
          <a:endParaRPr lang="en-US"/>
        </a:p>
      </dgm:t>
    </dgm:pt>
    <dgm:pt modelId="{DA048527-3BB3-423B-A203-5C329E723AF5}" type="sibTrans" cxnId="{8B3CF3CD-1DB3-4736-909E-35291318FE5E}">
      <dgm:prSet/>
      <dgm:spPr/>
      <dgm:t>
        <a:bodyPr/>
        <a:lstStyle/>
        <a:p>
          <a:endParaRPr lang="en-US"/>
        </a:p>
      </dgm:t>
    </dgm:pt>
    <dgm:pt modelId="{78A86E20-FDF3-426A-A868-CFAFA2602699}">
      <dgm:prSet/>
      <dgm:spPr/>
      <dgm:t>
        <a:bodyPr/>
        <a:lstStyle/>
        <a:p>
          <a:r>
            <a:rPr lang="en-GB"/>
            <a:t>To share people’s views and put to the test </a:t>
          </a:r>
          <a:endParaRPr lang="en-US"/>
        </a:p>
      </dgm:t>
    </dgm:pt>
    <dgm:pt modelId="{08F093BF-7C57-499C-B992-D27D514480BF}" type="parTrans" cxnId="{86EC32DD-BAAD-48F3-9859-187084B3E169}">
      <dgm:prSet/>
      <dgm:spPr/>
      <dgm:t>
        <a:bodyPr/>
        <a:lstStyle/>
        <a:p>
          <a:endParaRPr lang="en-US"/>
        </a:p>
      </dgm:t>
    </dgm:pt>
    <dgm:pt modelId="{CC7EF9D9-44EA-424C-9D52-7E8937ED6886}" type="sibTrans" cxnId="{86EC32DD-BAAD-48F3-9859-187084B3E169}">
      <dgm:prSet/>
      <dgm:spPr/>
      <dgm:t>
        <a:bodyPr/>
        <a:lstStyle/>
        <a:p>
          <a:endParaRPr lang="en-US"/>
        </a:p>
      </dgm:t>
    </dgm:pt>
    <dgm:pt modelId="{D581950E-80E7-4660-B7DD-1D77D333D436}">
      <dgm:prSet/>
      <dgm:spPr/>
      <dgm:t>
        <a:bodyPr/>
        <a:lstStyle/>
        <a:p>
          <a:r>
            <a:rPr lang="en-GB"/>
            <a:t>What the community want and need </a:t>
          </a:r>
          <a:endParaRPr lang="en-US"/>
        </a:p>
      </dgm:t>
    </dgm:pt>
    <dgm:pt modelId="{23C684AE-1877-4176-8529-057534887DDA}" type="parTrans" cxnId="{CC2C4CA8-D6C9-4393-B92F-2A0EB9597C77}">
      <dgm:prSet/>
      <dgm:spPr/>
      <dgm:t>
        <a:bodyPr/>
        <a:lstStyle/>
        <a:p>
          <a:endParaRPr lang="en-US"/>
        </a:p>
      </dgm:t>
    </dgm:pt>
    <dgm:pt modelId="{249F95B6-92D0-4F82-8796-04F1ABD70AED}" type="sibTrans" cxnId="{CC2C4CA8-D6C9-4393-B92F-2A0EB9597C77}">
      <dgm:prSet/>
      <dgm:spPr/>
      <dgm:t>
        <a:bodyPr/>
        <a:lstStyle/>
        <a:p>
          <a:endParaRPr lang="en-US"/>
        </a:p>
      </dgm:t>
    </dgm:pt>
    <dgm:pt modelId="{1C93465D-9CB6-431B-8C4E-B19A2133D96E}">
      <dgm:prSet/>
      <dgm:spPr/>
      <dgm:t>
        <a:bodyPr/>
        <a:lstStyle/>
        <a:p>
          <a:r>
            <a:rPr lang="en-GB"/>
            <a:t>To make SDS the very best indeed </a:t>
          </a:r>
          <a:endParaRPr lang="en-US"/>
        </a:p>
      </dgm:t>
    </dgm:pt>
    <dgm:pt modelId="{2785C6A8-8CEF-4A0B-A092-D708ADAC9809}" type="parTrans" cxnId="{94DFBC2C-BDAB-4E83-A1FE-01624CDB602A}">
      <dgm:prSet/>
      <dgm:spPr/>
      <dgm:t>
        <a:bodyPr/>
        <a:lstStyle/>
        <a:p>
          <a:endParaRPr lang="en-US"/>
        </a:p>
      </dgm:t>
    </dgm:pt>
    <dgm:pt modelId="{3EA07E51-4D89-4812-BA6E-1A067BDB71D2}" type="sibTrans" cxnId="{94DFBC2C-BDAB-4E83-A1FE-01624CDB602A}">
      <dgm:prSet/>
      <dgm:spPr/>
      <dgm:t>
        <a:bodyPr/>
        <a:lstStyle/>
        <a:p>
          <a:endParaRPr lang="en-US"/>
        </a:p>
      </dgm:t>
    </dgm:pt>
    <dgm:pt modelId="{0F59D14E-69D1-4AD3-92D3-FA97C15EDB1D}">
      <dgm:prSet/>
      <dgm:spPr/>
      <dgm:t>
        <a:bodyPr/>
        <a:lstStyle/>
        <a:p>
          <a:r>
            <a:rPr lang="en-GB"/>
            <a:t>For those in the community, who need information about care </a:t>
          </a:r>
          <a:endParaRPr lang="en-US"/>
        </a:p>
      </dgm:t>
    </dgm:pt>
    <dgm:pt modelId="{44CCD972-44D4-4DD8-8C8D-21E93BDA6479}" type="parTrans" cxnId="{988FDD7C-F59B-47E6-B252-E3F3B45FB9FA}">
      <dgm:prSet/>
      <dgm:spPr/>
      <dgm:t>
        <a:bodyPr/>
        <a:lstStyle/>
        <a:p>
          <a:endParaRPr lang="en-US"/>
        </a:p>
      </dgm:t>
    </dgm:pt>
    <dgm:pt modelId="{52283900-CF35-43E6-B8DD-282EE91D9F15}" type="sibTrans" cxnId="{988FDD7C-F59B-47E6-B252-E3F3B45FB9FA}">
      <dgm:prSet/>
      <dgm:spPr/>
      <dgm:t>
        <a:bodyPr/>
        <a:lstStyle/>
        <a:p>
          <a:endParaRPr lang="en-US"/>
        </a:p>
      </dgm:t>
    </dgm:pt>
    <dgm:pt modelId="{A9A2B6CB-DA14-43F5-B13E-EBC318DC89D9}">
      <dgm:prSet/>
      <dgm:spPr/>
      <dgm:t>
        <a:bodyPr/>
        <a:lstStyle/>
        <a:p>
          <a:r>
            <a:rPr lang="en-GB"/>
            <a:t>The SDS Forum will always be there.</a:t>
          </a:r>
          <a:endParaRPr lang="en-US"/>
        </a:p>
      </dgm:t>
    </dgm:pt>
    <dgm:pt modelId="{B74C8187-B7C9-4AB3-BA92-24137FE557F3}" type="parTrans" cxnId="{5DD5EC0F-EE76-4C3C-B055-AEF6A6A9A998}">
      <dgm:prSet/>
      <dgm:spPr/>
      <dgm:t>
        <a:bodyPr/>
        <a:lstStyle/>
        <a:p>
          <a:endParaRPr lang="en-US"/>
        </a:p>
      </dgm:t>
    </dgm:pt>
    <dgm:pt modelId="{639B66C3-CFE7-4450-B015-0AF56911E672}" type="sibTrans" cxnId="{5DD5EC0F-EE76-4C3C-B055-AEF6A6A9A998}">
      <dgm:prSet/>
      <dgm:spPr/>
      <dgm:t>
        <a:bodyPr/>
        <a:lstStyle/>
        <a:p>
          <a:endParaRPr lang="en-US"/>
        </a:p>
      </dgm:t>
    </dgm:pt>
    <dgm:pt modelId="{B2AE0257-A7F0-4354-AD4F-08DD177C33AB}" type="pres">
      <dgm:prSet presAssocID="{E5466F3B-03F3-49DD-8A31-5913792E7684}" presName="vert0" presStyleCnt="0">
        <dgm:presLayoutVars>
          <dgm:dir/>
          <dgm:animOne val="branch"/>
          <dgm:animLvl val="lvl"/>
        </dgm:presLayoutVars>
      </dgm:prSet>
      <dgm:spPr/>
    </dgm:pt>
    <dgm:pt modelId="{76694192-CB91-42C2-9D19-4A0207A7F327}" type="pres">
      <dgm:prSet presAssocID="{C67C6023-F0CA-437A-AC78-92EDBAF24FB5}" presName="thickLine" presStyleLbl="alignNode1" presStyleIdx="0" presStyleCnt="11"/>
      <dgm:spPr/>
    </dgm:pt>
    <dgm:pt modelId="{22C15629-6B1A-4A9D-BB74-77064D5F2F46}" type="pres">
      <dgm:prSet presAssocID="{C67C6023-F0CA-437A-AC78-92EDBAF24FB5}" presName="horz1" presStyleCnt="0"/>
      <dgm:spPr/>
    </dgm:pt>
    <dgm:pt modelId="{98221556-8B6B-4CE0-AC28-B3C6B48E1A3C}" type="pres">
      <dgm:prSet presAssocID="{C67C6023-F0CA-437A-AC78-92EDBAF24FB5}" presName="tx1" presStyleLbl="revTx" presStyleIdx="0" presStyleCnt="11"/>
      <dgm:spPr/>
    </dgm:pt>
    <dgm:pt modelId="{BC10723B-5F20-461B-9394-FC24F14947A2}" type="pres">
      <dgm:prSet presAssocID="{C67C6023-F0CA-437A-AC78-92EDBAF24FB5}" presName="vert1" presStyleCnt="0"/>
      <dgm:spPr/>
    </dgm:pt>
    <dgm:pt modelId="{D6F83057-B3DF-448C-90DE-D8609240A92D}" type="pres">
      <dgm:prSet presAssocID="{5ADAD617-0CB7-4330-BB05-EA367770370F}" presName="thickLine" presStyleLbl="alignNode1" presStyleIdx="1" presStyleCnt="11"/>
      <dgm:spPr/>
    </dgm:pt>
    <dgm:pt modelId="{0022F3E5-0FFD-421A-87A3-DB0EC86AD61E}" type="pres">
      <dgm:prSet presAssocID="{5ADAD617-0CB7-4330-BB05-EA367770370F}" presName="horz1" presStyleCnt="0"/>
      <dgm:spPr/>
    </dgm:pt>
    <dgm:pt modelId="{FF3B93B7-BCEC-411F-BC23-191758C6C4B6}" type="pres">
      <dgm:prSet presAssocID="{5ADAD617-0CB7-4330-BB05-EA367770370F}" presName="tx1" presStyleLbl="revTx" presStyleIdx="1" presStyleCnt="11"/>
      <dgm:spPr/>
    </dgm:pt>
    <dgm:pt modelId="{C748C65C-7D44-4BDD-812C-D69146F2A733}" type="pres">
      <dgm:prSet presAssocID="{5ADAD617-0CB7-4330-BB05-EA367770370F}" presName="vert1" presStyleCnt="0"/>
      <dgm:spPr/>
    </dgm:pt>
    <dgm:pt modelId="{589F1D3B-B789-44A2-B775-9419AE368165}" type="pres">
      <dgm:prSet presAssocID="{EFA246CB-C756-4794-B0DF-C166E882B12C}" presName="thickLine" presStyleLbl="alignNode1" presStyleIdx="2" presStyleCnt="11"/>
      <dgm:spPr/>
    </dgm:pt>
    <dgm:pt modelId="{8439EEBA-3714-4FCC-8C67-B8295E3CC53A}" type="pres">
      <dgm:prSet presAssocID="{EFA246CB-C756-4794-B0DF-C166E882B12C}" presName="horz1" presStyleCnt="0"/>
      <dgm:spPr/>
    </dgm:pt>
    <dgm:pt modelId="{81CAF182-883F-4EDA-B702-BD3D521CF454}" type="pres">
      <dgm:prSet presAssocID="{EFA246CB-C756-4794-B0DF-C166E882B12C}" presName="tx1" presStyleLbl="revTx" presStyleIdx="2" presStyleCnt="11"/>
      <dgm:spPr/>
    </dgm:pt>
    <dgm:pt modelId="{6F1A324E-C18C-4630-A2CD-C3FEA0D7C90D}" type="pres">
      <dgm:prSet presAssocID="{EFA246CB-C756-4794-B0DF-C166E882B12C}" presName="vert1" presStyleCnt="0"/>
      <dgm:spPr/>
    </dgm:pt>
    <dgm:pt modelId="{6295816D-1469-45F2-B672-6D8B9B0923F9}" type="pres">
      <dgm:prSet presAssocID="{A69AA670-A2CD-48DC-8C77-6C62AAD28248}" presName="thickLine" presStyleLbl="alignNode1" presStyleIdx="3" presStyleCnt="11"/>
      <dgm:spPr/>
    </dgm:pt>
    <dgm:pt modelId="{671CCBC4-F5CB-424A-B620-650475DF359C}" type="pres">
      <dgm:prSet presAssocID="{A69AA670-A2CD-48DC-8C77-6C62AAD28248}" presName="horz1" presStyleCnt="0"/>
      <dgm:spPr/>
    </dgm:pt>
    <dgm:pt modelId="{2ED462E3-BAD2-490C-8F7F-53CADBFBFEA0}" type="pres">
      <dgm:prSet presAssocID="{A69AA670-A2CD-48DC-8C77-6C62AAD28248}" presName="tx1" presStyleLbl="revTx" presStyleIdx="3" presStyleCnt="11"/>
      <dgm:spPr/>
    </dgm:pt>
    <dgm:pt modelId="{5594A8C7-74D9-4961-AC11-1E72A3CF039E}" type="pres">
      <dgm:prSet presAssocID="{A69AA670-A2CD-48DC-8C77-6C62AAD28248}" presName="vert1" presStyleCnt="0"/>
      <dgm:spPr/>
    </dgm:pt>
    <dgm:pt modelId="{122CE6D3-EED1-41EB-BB12-F32DC988243B}" type="pres">
      <dgm:prSet presAssocID="{9E5EF74E-AD9B-44FD-BEE7-691741AB9A37}" presName="thickLine" presStyleLbl="alignNode1" presStyleIdx="4" presStyleCnt="11"/>
      <dgm:spPr/>
    </dgm:pt>
    <dgm:pt modelId="{CAA4FFF2-2DF7-40C1-81AC-333AAE7A1CCB}" type="pres">
      <dgm:prSet presAssocID="{9E5EF74E-AD9B-44FD-BEE7-691741AB9A37}" presName="horz1" presStyleCnt="0"/>
      <dgm:spPr/>
    </dgm:pt>
    <dgm:pt modelId="{5A57075F-DAC1-4A26-8DEA-42E22A920DF9}" type="pres">
      <dgm:prSet presAssocID="{9E5EF74E-AD9B-44FD-BEE7-691741AB9A37}" presName="tx1" presStyleLbl="revTx" presStyleIdx="4" presStyleCnt="11"/>
      <dgm:spPr/>
    </dgm:pt>
    <dgm:pt modelId="{8B94A87E-E1AE-4B10-82E8-183F834AD249}" type="pres">
      <dgm:prSet presAssocID="{9E5EF74E-AD9B-44FD-BEE7-691741AB9A37}" presName="vert1" presStyleCnt="0"/>
      <dgm:spPr/>
    </dgm:pt>
    <dgm:pt modelId="{EBE6AF7F-CEAD-47A5-82C9-92F1F1B4E267}" type="pres">
      <dgm:prSet presAssocID="{A28ECCB7-9861-4EE3-ABB4-E1ABEE546971}" presName="thickLine" presStyleLbl="alignNode1" presStyleIdx="5" presStyleCnt="11"/>
      <dgm:spPr/>
    </dgm:pt>
    <dgm:pt modelId="{F9025CC6-509C-4CE8-B97A-5EA77E699E73}" type="pres">
      <dgm:prSet presAssocID="{A28ECCB7-9861-4EE3-ABB4-E1ABEE546971}" presName="horz1" presStyleCnt="0"/>
      <dgm:spPr/>
    </dgm:pt>
    <dgm:pt modelId="{1DA11124-DD71-4CB2-BF94-48129F07A55A}" type="pres">
      <dgm:prSet presAssocID="{A28ECCB7-9861-4EE3-ABB4-E1ABEE546971}" presName="tx1" presStyleLbl="revTx" presStyleIdx="5" presStyleCnt="11"/>
      <dgm:spPr/>
    </dgm:pt>
    <dgm:pt modelId="{BEAFB624-0B99-49EB-B74B-BA2DF3B1D6A9}" type="pres">
      <dgm:prSet presAssocID="{A28ECCB7-9861-4EE3-ABB4-E1ABEE546971}" presName="vert1" presStyleCnt="0"/>
      <dgm:spPr/>
    </dgm:pt>
    <dgm:pt modelId="{4E238231-1975-4F80-9533-1075267D15B7}" type="pres">
      <dgm:prSet presAssocID="{78A86E20-FDF3-426A-A868-CFAFA2602699}" presName="thickLine" presStyleLbl="alignNode1" presStyleIdx="6" presStyleCnt="11"/>
      <dgm:spPr/>
    </dgm:pt>
    <dgm:pt modelId="{C088698B-192A-4098-ADEB-D8CDFA67808C}" type="pres">
      <dgm:prSet presAssocID="{78A86E20-FDF3-426A-A868-CFAFA2602699}" presName="horz1" presStyleCnt="0"/>
      <dgm:spPr/>
    </dgm:pt>
    <dgm:pt modelId="{62E10E30-01DD-4089-9F4D-2909E73CFB10}" type="pres">
      <dgm:prSet presAssocID="{78A86E20-FDF3-426A-A868-CFAFA2602699}" presName="tx1" presStyleLbl="revTx" presStyleIdx="6" presStyleCnt="11"/>
      <dgm:spPr/>
    </dgm:pt>
    <dgm:pt modelId="{5A538817-BB58-4C5E-B2DF-C3BF390FF5A0}" type="pres">
      <dgm:prSet presAssocID="{78A86E20-FDF3-426A-A868-CFAFA2602699}" presName="vert1" presStyleCnt="0"/>
      <dgm:spPr/>
    </dgm:pt>
    <dgm:pt modelId="{56721E2C-4706-4B64-B694-0F900CA7FAF4}" type="pres">
      <dgm:prSet presAssocID="{D581950E-80E7-4660-B7DD-1D77D333D436}" presName="thickLine" presStyleLbl="alignNode1" presStyleIdx="7" presStyleCnt="11"/>
      <dgm:spPr/>
    </dgm:pt>
    <dgm:pt modelId="{D0EA6567-290F-4C8A-92FF-69BF0BDBCF57}" type="pres">
      <dgm:prSet presAssocID="{D581950E-80E7-4660-B7DD-1D77D333D436}" presName="horz1" presStyleCnt="0"/>
      <dgm:spPr/>
    </dgm:pt>
    <dgm:pt modelId="{8F04FA0D-0EB8-42DF-83C7-488C72D19965}" type="pres">
      <dgm:prSet presAssocID="{D581950E-80E7-4660-B7DD-1D77D333D436}" presName="tx1" presStyleLbl="revTx" presStyleIdx="7" presStyleCnt="11"/>
      <dgm:spPr/>
    </dgm:pt>
    <dgm:pt modelId="{25335C1D-36B2-4527-B4B1-7321EEB79C7D}" type="pres">
      <dgm:prSet presAssocID="{D581950E-80E7-4660-B7DD-1D77D333D436}" presName="vert1" presStyleCnt="0"/>
      <dgm:spPr/>
    </dgm:pt>
    <dgm:pt modelId="{1F19005A-F572-4366-B33C-39C6B048271A}" type="pres">
      <dgm:prSet presAssocID="{1C93465D-9CB6-431B-8C4E-B19A2133D96E}" presName="thickLine" presStyleLbl="alignNode1" presStyleIdx="8" presStyleCnt="11"/>
      <dgm:spPr/>
    </dgm:pt>
    <dgm:pt modelId="{9BA23227-B28A-43B2-B3F8-260D4A7C6B50}" type="pres">
      <dgm:prSet presAssocID="{1C93465D-9CB6-431B-8C4E-B19A2133D96E}" presName="horz1" presStyleCnt="0"/>
      <dgm:spPr/>
    </dgm:pt>
    <dgm:pt modelId="{7688B770-A10B-48B3-A3BC-79A615BE2372}" type="pres">
      <dgm:prSet presAssocID="{1C93465D-9CB6-431B-8C4E-B19A2133D96E}" presName="tx1" presStyleLbl="revTx" presStyleIdx="8" presStyleCnt="11"/>
      <dgm:spPr/>
    </dgm:pt>
    <dgm:pt modelId="{2672F961-E831-4DD8-AEFB-A5D71432E86B}" type="pres">
      <dgm:prSet presAssocID="{1C93465D-9CB6-431B-8C4E-B19A2133D96E}" presName="vert1" presStyleCnt="0"/>
      <dgm:spPr/>
    </dgm:pt>
    <dgm:pt modelId="{ABC426DD-122B-44B2-A98C-38210B9A30F8}" type="pres">
      <dgm:prSet presAssocID="{0F59D14E-69D1-4AD3-92D3-FA97C15EDB1D}" presName="thickLine" presStyleLbl="alignNode1" presStyleIdx="9" presStyleCnt="11"/>
      <dgm:spPr/>
    </dgm:pt>
    <dgm:pt modelId="{0A42B5D0-D0A8-4FA1-B26E-4F3DF04398C1}" type="pres">
      <dgm:prSet presAssocID="{0F59D14E-69D1-4AD3-92D3-FA97C15EDB1D}" presName="horz1" presStyleCnt="0"/>
      <dgm:spPr/>
    </dgm:pt>
    <dgm:pt modelId="{05AFFC8F-B82B-40D6-BDD9-D32B7D5C08D7}" type="pres">
      <dgm:prSet presAssocID="{0F59D14E-69D1-4AD3-92D3-FA97C15EDB1D}" presName="tx1" presStyleLbl="revTx" presStyleIdx="9" presStyleCnt="11"/>
      <dgm:spPr/>
    </dgm:pt>
    <dgm:pt modelId="{1E879260-9025-47D9-A2A4-142B37BE97A0}" type="pres">
      <dgm:prSet presAssocID="{0F59D14E-69D1-4AD3-92D3-FA97C15EDB1D}" presName="vert1" presStyleCnt="0"/>
      <dgm:spPr/>
    </dgm:pt>
    <dgm:pt modelId="{88CB772B-6EB6-4498-AFA4-B143B7A61F0D}" type="pres">
      <dgm:prSet presAssocID="{A9A2B6CB-DA14-43F5-B13E-EBC318DC89D9}" presName="thickLine" presStyleLbl="alignNode1" presStyleIdx="10" presStyleCnt="11"/>
      <dgm:spPr/>
    </dgm:pt>
    <dgm:pt modelId="{0C1B6DFF-64C4-465C-8647-D6474D5C78DA}" type="pres">
      <dgm:prSet presAssocID="{A9A2B6CB-DA14-43F5-B13E-EBC318DC89D9}" presName="horz1" presStyleCnt="0"/>
      <dgm:spPr/>
    </dgm:pt>
    <dgm:pt modelId="{D8770651-6965-4C58-B62F-E4950024C8B2}" type="pres">
      <dgm:prSet presAssocID="{A9A2B6CB-DA14-43F5-B13E-EBC318DC89D9}" presName="tx1" presStyleLbl="revTx" presStyleIdx="10" presStyleCnt="11"/>
      <dgm:spPr/>
    </dgm:pt>
    <dgm:pt modelId="{3374F3A8-B215-45D0-AC5D-02F03C1414C6}" type="pres">
      <dgm:prSet presAssocID="{A9A2B6CB-DA14-43F5-B13E-EBC318DC89D9}" presName="vert1" presStyleCnt="0"/>
      <dgm:spPr/>
    </dgm:pt>
  </dgm:ptLst>
  <dgm:cxnLst>
    <dgm:cxn modelId="{0CA6BD0E-9EEA-46BB-A0C1-913F2960E9DF}" type="presOf" srcId="{A9A2B6CB-DA14-43F5-B13E-EBC318DC89D9}" destId="{D8770651-6965-4C58-B62F-E4950024C8B2}" srcOrd="0" destOrd="0" presId="urn:microsoft.com/office/officeart/2008/layout/LinedList"/>
    <dgm:cxn modelId="{5DD5EC0F-EE76-4C3C-B055-AEF6A6A9A998}" srcId="{E5466F3B-03F3-49DD-8A31-5913792E7684}" destId="{A9A2B6CB-DA14-43F5-B13E-EBC318DC89D9}" srcOrd="10" destOrd="0" parTransId="{B74C8187-B7C9-4AB3-BA92-24137FE557F3}" sibTransId="{639B66C3-CFE7-4450-B015-0AF56911E672}"/>
    <dgm:cxn modelId="{C528F513-480B-43D5-8942-44C832D0AE1F}" srcId="{E5466F3B-03F3-49DD-8A31-5913792E7684}" destId="{9E5EF74E-AD9B-44FD-BEE7-691741AB9A37}" srcOrd="4" destOrd="0" parTransId="{1AA72DAC-85C2-490D-A16B-78C32C22AB92}" sibTransId="{6291EBCB-A8AB-4DEF-AC03-AC22285AD7A8}"/>
    <dgm:cxn modelId="{516E8618-49AB-4B30-95AA-CE6D12ABC896}" type="presOf" srcId="{0F59D14E-69D1-4AD3-92D3-FA97C15EDB1D}" destId="{05AFFC8F-B82B-40D6-BDD9-D32B7D5C08D7}" srcOrd="0" destOrd="0" presId="urn:microsoft.com/office/officeart/2008/layout/LinedList"/>
    <dgm:cxn modelId="{CDC9F129-B572-4C95-A6C5-E8F76D7ABEA5}" type="presOf" srcId="{A69AA670-A2CD-48DC-8C77-6C62AAD28248}" destId="{2ED462E3-BAD2-490C-8F7F-53CADBFBFEA0}" srcOrd="0" destOrd="0" presId="urn:microsoft.com/office/officeart/2008/layout/LinedList"/>
    <dgm:cxn modelId="{94DFBC2C-BDAB-4E83-A1FE-01624CDB602A}" srcId="{E5466F3B-03F3-49DD-8A31-5913792E7684}" destId="{1C93465D-9CB6-431B-8C4E-B19A2133D96E}" srcOrd="8" destOrd="0" parTransId="{2785C6A8-8CEF-4A0B-A092-D708ADAC9809}" sibTransId="{3EA07E51-4D89-4812-BA6E-1A067BDB71D2}"/>
    <dgm:cxn modelId="{5CF86630-9B92-42D9-92AB-FBB96387EFCC}" type="presOf" srcId="{D581950E-80E7-4660-B7DD-1D77D333D436}" destId="{8F04FA0D-0EB8-42DF-83C7-488C72D19965}" srcOrd="0" destOrd="0" presId="urn:microsoft.com/office/officeart/2008/layout/LinedList"/>
    <dgm:cxn modelId="{7DA38062-0A3B-4259-8C91-AD4B0765EB09}" type="presOf" srcId="{1C93465D-9CB6-431B-8C4E-B19A2133D96E}" destId="{7688B770-A10B-48B3-A3BC-79A615BE2372}" srcOrd="0" destOrd="0" presId="urn:microsoft.com/office/officeart/2008/layout/LinedList"/>
    <dgm:cxn modelId="{0DA83146-472E-415F-A263-BE76A957669B}" type="presOf" srcId="{E5466F3B-03F3-49DD-8A31-5913792E7684}" destId="{B2AE0257-A7F0-4354-AD4F-08DD177C33AB}" srcOrd="0" destOrd="0" presId="urn:microsoft.com/office/officeart/2008/layout/LinedList"/>
    <dgm:cxn modelId="{894EF254-4AA5-4321-8365-506CC5D9D88C}" type="presOf" srcId="{9E5EF74E-AD9B-44FD-BEE7-691741AB9A37}" destId="{5A57075F-DAC1-4A26-8DEA-42E22A920DF9}" srcOrd="0" destOrd="0" presId="urn:microsoft.com/office/officeart/2008/layout/LinedList"/>
    <dgm:cxn modelId="{B99B3655-53E9-42C3-991A-1567EEEB983A}" type="presOf" srcId="{EFA246CB-C756-4794-B0DF-C166E882B12C}" destId="{81CAF182-883F-4EDA-B702-BD3D521CF454}" srcOrd="0" destOrd="0" presId="urn:microsoft.com/office/officeart/2008/layout/LinedList"/>
    <dgm:cxn modelId="{988FDD7C-F59B-47E6-B252-E3F3B45FB9FA}" srcId="{E5466F3B-03F3-49DD-8A31-5913792E7684}" destId="{0F59D14E-69D1-4AD3-92D3-FA97C15EDB1D}" srcOrd="9" destOrd="0" parTransId="{44CCD972-44D4-4DD8-8C8D-21E93BDA6479}" sibTransId="{52283900-CF35-43E6-B8DD-282EE91D9F15}"/>
    <dgm:cxn modelId="{FFB8FA86-8BB6-426B-AC9C-4422F3B27DC3}" srcId="{E5466F3B-03F3-49DD-8A31-5913792E7684}" destId="{C67C6023-F0CA-437A-AC78-92EDBAF24FB5}" srcOrd="0" destOrd="0" parTransId="{D3D398B1-9DA1-43FB-99BC-4C951E429EA7}" sibTransId="{BA4EF140-CA6C-4D93-A515-8B8E9F43BFF9}"/>
    <dgm:cxn modelId="{FF3C8793-CAC0-4FB0-880F-618E3565F5B3}" srcId="{E5466F3B-03F3-49DD-8A31-5913792E7684}" destId="{EFA246CB-C756-4794-B0DF-C166E882B12C}" srcOrd="2" destOrd="0" parTransId="{FA01298F-D2F7-4F4F-B584-BFB3D358A6E4}" sibTransId="{303D633F-C500-4FB8-859F-42B386137C71}"/>
    <dgm:cxn modelId="{E5CC3DA5-62F2-47F4-A220-C606D2E5494A}" type="presOf" srcId="{A28ECCB7-9861-4EE3-ABB4-E1ABEE546971}" destId="{1DA11124-DD71-4CB2-BF94-48129F07A55A}" srcOrd="0" destOrd="0" presId="urn:microsoft.com/office/officeart/2008/layout/LinedList"/>
    <dgm:cxn modelId="{CC2C4CA8-D6C9-4393-B92F-2A0EB9597C77}" srcId="{E5466F3B-03F3-49DD-8A31-5913792E7684}" destId="{D581950E-80E7-4660-B7DD-1D77D333D436}" srcOrd="7" destOrd="0" parTransId="{23C684AE-1877-4176-8529-057534887DDA}" sibTransId="{249F95B6-92D0-4F82-8796-04F1ABD70AED}"/>
    <dgm:cxn modelId="{5D2991A8-5C3D-480D-8792-0E667F6DD447}" type="presOf" srcId="{78A86E20-FDF3-426A-A868-CFAFA2602699}" destId="{62E10E30-01DD-4089-9F4D-2909E73CFB10}" srcOrd="0" destOrd="0" presId="urn:microsoft.com/office/officeart/2008/layout/LinedList"/>
    <dgm:cxn modelId="{A88677AC-913B-446E-86DA-1125D4796BF7}" srcId="{E5466F3B-03F3-49DD-8A31-5913792E7684}" destId="{A69AA670-A2CD-48DC-8C77-6C62AAD28248}" srcOrd="3" destOrd="0" parTransId="{B3A432E3-F649-4DAF-9D08-92154E4C52E8}" sibTransId="{59A2B123-AC45-42E6-9A2B-77B45762CAFC}"/>
    <dgm:cxn modelId="{A9BCC7B4-3232-4947-91CB-9DAA0D83F9B7}" srcId="{E5466F3B-03F3-49DD-8A31-5913792E7684}" destId="{5ADAD617-0CB7-4330-BB05-EA367770370F}" srcOrd="1" destOrd="0" parTransId="{80C27C3D-91F4-41D7-998C-5B6218810646}" sibTransId="{14842165-B463-4B4E-90FC-C51AFE470F38}"/>
    <dgm:cxn modelId="{9C72C8BE-467B-493D-A5B9-2689D6574896}" type="presOf" srcId="{C67C6023-F0CA-437A-AC78-92EDBAF24FB5}" destId="{98221556-8B6B-4CE0-AC28-B3C6B48E1A3C}" srcOrd="0" destOrd="0" presId="urn:microsoft.com/office/officeart/2008/layout/LinedList"/>
    <dgm:cxn modelId="{8B3CF3CD-1DB3-4736-909E-35291318FE5E}" srcId="{E5466F3B-03F3-49DD-8A31-5913792E7684}" destId="{A28ECCB7-9861-4EE3-ABB4-E1ABEE546971}" srcOrd="5" destOrd="0" parTransId="{B10A1FCC-6B7F-4047-A0C5-6DEC08866B51}" sibTransId="{DA048527-3BB3-423B-A203-5C329E723AF5}"/>
    <dgm:cxn modelId="{86EC32DD-BAAD-48F3-9859-187084B3E169}" srcId="{E5466F3B-03F3-49DD-8A31-5913792E7684}" destId="{78A86E20-FDF3-426A-A868-CFAFA2602699}" srcOrd="6" destOrd="0" parTransId="{08F093BF-7C57-499C-B992-D27D514480BF}" sibTransId="{CC7EF9D9-44EA-424C-9D52-7E8937ED6886}"/>
    <dgm:cxn modelId="{89EB47E5-6C32-4727-9452-95919E0F64E1}" type="presOf" srcId="{5ADAD617-0CB7-4330-BB05-EA367770370F}" destId="{FF3B93B7-BCEC-411F-BC23-191758C6C4B6}" srcOrd="0" destOrd="0" presId="urn:microsoft.com/office/officeart/2008/layout/LinedList"/>
    <dgm:cxn modelId="{F50AA12C-765A-4BD2-9005-DAAD6F7BD5E0}" type="presParOf" srcId="{B2AE0257-A7F0-4354-AD4F-08DD177C33AB}" destId="{76694192-CB91-42C2-9D19-4A0207A7F327}" srcOrd="0" destOrd="0" presId="urn:microsoft.com/office/officeart/2008/layout/LinedList"/>
    <dgm:cxn modelId="{624327BF-D8FB-4B56-AE33-EEBF15D486C4}" type="presParOf" srcId="{B2AE0257-A7F0-4354-AD4F-08DD177C33AB}" destId="{22C15629-6B1A-4A9D-BB74-77064D5F2F46}" srcOrd="1" destOrd="0" presId="urn:microsoft.com/office/officeart/2008/layout/LinedList"/>
    <dgm:cxn modelId="{45FF3F22-207B-4EA1-A385-5E4F80055386}" type="presParOf" srcId="{22C15629-6B1A-4A9D-BB74-77064D5F2F46}" destId="{98221556-8B6B-4CE0-AC28-B3C6B48E1A3C}" srcOrd="0" destOrd="0" presId="urn:microsoft.com/office/officeart/2008/layout/LinedList"/>
    <dgm:cxn modelId="{5618F239-D1A7-42DE-96B4-7FA27F17A259}" type="presParOf" srcId="{22C15629-6B1A-4A9D-BB74-77064D5F2F46}" destId="{BC10723B-5F20-461B-9394-FC24F14947A2}" srcOrd="1" destOrd="0" presId="urn:microsoft.com/office/officeart/2008/layout/LinedList"/>
    <dgm:cxn modelId="{A154231D-4F09-422B-9F78-82AC4E4E18E6}" type="presParOf" srcId="{B2AE0257-A7F0-4354-AD4F-08DD177C33AB}" destId="{D6F83057-B3DF-448C-90DE-D8609240A92D}" srcOrd="2" destOrd="0" presId="urn:microsoft.com/office/officeart/2008/layout/LinedList"/>
    <dgm:cxn modelId="{DBDA821E-65CD-47F6-BC72-86A537E806B8}" type="presParOf" srcId="{B2AE0257-A7F0-4354-AD4F-08DD177C33AB}" destId="{0022F3E5-0FFD-421A-87A3-DB0EC86AD61E}" srcOrd="3" destOrd="0" presId="urn:microsoft.com/office/officeart/2008/layout/LinedList"/>
    <dgm:cxn modelId="{4DD872A6-CF26-4A82-A591-A869E8B87DE7}" type="presParOf" srcId="{0022F3E5-0FFD-421A-87A3-DB0EC86AD61E}" destId="{FF3B93B7-BCEC-411F-BC23-191758C6C4B6}" srcOrd="0" destOrd="0" presId="urn:microsoft.com/office/officeart/2008/layout/LinedList"/>
    <dgm:cxn modelId="{FDC2E406-9E47-41F4-91C5-E0A02CDB369D}" type="presParOf" srcId="{0022F3E5-0FFD-421A-87A3-DB0EC86AD61E}" destId="{C748C65C-7D44-4BDD-812C-D69146F2A733}" srcOrd="1" destOrd="0" presId="urn:microsoft.com/office/officeart/2008/layout/LinedList"/>
    <dgm:cxn modelId="{360F5944-BA16-4964-AD16-CB1F2BBD7310}" type="presParOf" srcId="{B2AE0257-A7F0-4354-AD4F-08DD177C33AB}" destId="{589F1D3B-B789-44A2-B775-9419AE368165}" srcOrd="4" destOrd="0" presId="urn:microsoft.com/office/officeart/2008/layout/LinedList"/>
    <dgm:cxn modelId="{5627AF8F-CF37-4B48-BD24-46B96C929B04}" type="presParOf" srcId="{B2AE0257-A7F0-4354-AD4F-08DD177C33AB}" destId="{8439EEBA-3714-4FCC-8C67-B8295E3CC53A}" srcOrd="5" destOrd="0" presId="urn:microsoft.com/office/officeart/2008/layout/LinedList"/>
    <dgm:cxn modelId="{ADD0A264-5784-4E3E-A68A-575A884936B0}" type="presParOf" srcId="{8439EEBA-3714-4FCC-8C67-B8295E3CC53A}" destId="{81CAF182-883F-4EDA-B702-BD3D521CF454}" srcOrd="0" destOrd="0" presId="urn:microsoft.com/office/officeart/2008/layout/LinedList"/>
    <dgm:cxn modelId="{5E9C0D81-0471-4463-A597-63D8D854025A}" type="presParOf" srcId="{8439EEBA-3714-4FCC-8C67-B8295E3CC53A}" destId="{6F1A324E-C18C-4630-A2CD-C3FEA0D7C90D}" srcOrd="1" destOrd="0" presId="urn:microsoft.com/office/officeart/2008/layout/LinedList"/>
    <dgm:cxn modelId="{DEE1B3CF-6680-4608-8021-CA2F5622A9BE}" type="presParOf" srcId="{B2AE0257-A7F0-4354-AD4F-08DD177C33AB}" destId="{6295816D-1469-45F2-B672-6D8B9B0923F9}" srcOrd="6" destOrd="0" presId="urn:microsoft.com/office/officeart/2008/layout/LinedList"/>
    <dgm:cxn modelId="{66D91CEB-E3C6-4207-9F1E-79785657E320}" type="presParOf" srcId="{B2AE0257-A7F0-4354-AD4F-08DD177C33AB}" destId="{671CCBC4-F5CB-424A-B620-650475DF359C}" srcOrd="7" destOrd="0" presId="urn:microsoft.com/office/officeart/2008/layout/LinedList"/>
    <dgm:cxn modelId="{BB1B490C-898A-4195-9DE6-F917D1456B2B}" type="presParOf" srcId="{671CCBC4-F5CB-424A-B620-650475DF359C}" destId="{2ED462E3-BAD2-490C-8F7F-53CADBFBFEA0}" srcOrd="0" destOrd="0" presId="urn:microsoft.com/office/officeart/2008/layout/LinedList"/>
    <dgm:cxn modelId="{7859EAD4-DF71-4526-91B2-DEA4A5C230DE}" type="presParOf" srcId="{671CCBC4-F5CB-424A-B620-650475DF359C}" destId="{5594A8C7-74D9-4961-AC11-1E72A3CF039E}" srcOrd="1" destOrd="0" presId="urn:microsoft.com/office/officeart/2008/layout/LinedList"/>
    <dgm:cxn modelId="{93B99941-524C-44DF-BB6C-8F5BE0F8C418}" type="presParOf" srcId="{B2AE0257-A7F0-4354-AD4F-08DD177C33AB}" destId="{122CE6D3-EED1-41EB-BB12-F32DC988243B}" srcOrd="8" destOrd="0" presId="urn:microsoft.com/office/officeart/2008/layout/LinedList"/>
    <dgm:cxn modelId="{EF0BDD1C-3FE6-4BBF-BBE2-21175A7D10F7}" type="presParOf" srcId="{B2AE0257-A7F0-4354-AD4F-08DD177C33AB}" destId="{CAA4FFF2-2DF7-40C1-81AC-333AAE7A1CCB}" srcOrd="9" destOrd="0" presId="urn:microsoft.com/office/officeart/2008/layout/LinedList"/>
    <dgm:cxn modelId="{1B4BB9ED-81EB-4837-B6B1-D6B17DF1F5E7}" type="presParOf" srcId="{CAA4FFF2-2DF7-40C1-81AC-333AAE7A1CCB}" destId="{5A57075F-DAC1-4A26-8DEA-42E22A920DF9}" srcOrd="0" destOrd="0" presId="urn:microsoft.com/office/officeart/2008/layout/LinedList"/>
    <dgm:cxn modelId="{B6BE520A-0F53-4E0F-84E4-BCF95251BFBD}" type="presParOf" srcId="{CAA4FFF2-2DF7-40C1-81AC-333AAE7A1CCB}" destId="{8B94A87E-E1AE-4B10-82E8-183F834AD249}" srcOrd="1" destOrd="0" presId="urn:microsoft.com/office/officeart/2008/layout/LinedList"/>
    <dgm:cxn modelId="{A3275582-12AB-4E50-AFC3-251F426E6093}" type="presParOf" srcId="{B2AE0257-A7F0-4354-AD4F-08DD177C33AB}" destId="{EBE6AF7F-CEAD-47A5-82C9-92F1F1B4E267}" srcOrd="10" destOrd="0" presId="urn:microsoft.com/office/officeart/2008/layout/LinedList"/>
    <dgm:cxn modelId="{188475B8-6CD0-49D1-B716-42D5D231D611}" type="presParOf" srcId="{B2AE0257-A7F0-4354-AD4F-08DD177C33AB}" destId="{F9025CC6-509C-4CE8-B97A-5EA77E699E73}" srcOrd="11" destOrd="0" presId="urn:microsoft.com/office/officeart/2008/layout/LinedList"/>
    <dgm:cxn modelId="{6E15793E-FB0D-494B-9586-8A54ACF5312C}" type="presParOf" srcId="{F9025CC6-509C-4CE8-B97A-5EA77E699E73}" destId="{1DA11124-DD71-4CB2-BF94-48129F07A55A}" srcOrd="0" destOrd="0" presId="urn:microsoft.com/office/officeart/2008/layout/LinedList"/>
    <dgm:cxn modelId="{5CE5CF00-FCF6-435A-95CC-9B0E9D81D073}" type="presParOf" srcId="{F9025CC6-509C-4CE8-B97A-5EA77E699E73}" destId="{BEAFB624-0B99-49EB-B74B-BA2DF3B1D6A9}" srcOrd="1" destOrd="0" presId="urn:microsoft.com/office/officeart/2008/layout/LinedList"/>
    <dgm:cxn modelId="{1F6A606D-5AE6-476E-AE85-F5D41BA2568F}" type="presParOf" srcId="{B2AE0257-A7F0-4354-AD4F-08DD177C33AB}" destId="{4E238231-1975-4F80-9533-1075267D15B7}" srcOrd="12" destOrd="0" presId="urn:microsoft.com/office/officeart/2008/layout/LinedList"/>
    <dgm:cxn modelId="{2C8AC3FD-E144-494D-A829-87046BADC185}" type="presParOf" srcId="{B2AE0257-A7F0-4354-AD4F-08DD177C33AB}" destId="{C088698B-192A-4098-ADEB-D8CDFA67808C}" srcOrd="13" destOrd="0" presId="urn:microsoft.com/office/officeart/2008/layout/LinedList"/>
    <dgm:cxn modelId="{D8EAD3D5-545F-4E44-B974-6827B73BEFA2}" type="presParOf" srcId="{C088698B-192A-4098-ADEB-D8CDFA67808C}" destId="{62E10E30-01DD-4089-9F4D-2909E73CFB10}" srcOrd="0" destOrd="0" presId="urn:microsoft.com/office/officeart/2008/layout/LinedList"/>
    <dgm:cxn modelId="{151B9870-8509-4F2E-8EEE-D46AABB0F94D}" type="presParOf" srcId="{C088698B-192A-4098-ADEB-D8CDFA67808C}" destId="{5A538817-BB58-4C5E-B2DF-C3BF390FF5A0}" srcOrd="1" destOrd="0" presId="urn:microsoft.com/office/officeart/2008/layout/LinedList"/>
    <dgm:cxn modelId="{01F42909-4075-46DC-89D7-4E782930B071}" type="presParOf" srcId="{B2AE0257-A7F0-4354-AD4F-08DD177C33AB}" destId="{56721E2C-4706-4B64-B694-0F900CA7FAF4}" srcOrd="14" destOrd="0" presId="urn:microsoft.com/office/officeart/2008/layout/LinedList"/>
    <dgm:cxn modelId="{99A5876D-8E7D-4791-97A0-EA0A66627DC2}" type="presParOf" srcId="{B2AE0257-A7F0-4354-AD4F-08DD177C33AB}" destId="{D0EA6567-290F-4C8A-92FF-69BF0BDBCF57}" srcOrd="15" destOrd="0" presId="urn:microsoft.com/office/officeart/2008/layout/LinedList"/>
    <dgm:cxn modelId="{106702D9-5F98-4F64-A6CA-8AD358A056EF}" type="presParOf" srcId="{D0EA6567-290F-4C8A-92FF-69BF0BDBCF57}" destId="{8F04FA0D-0EB8-42DF-83C7-488C72D19965}" srcOrd="0" destOrd="0" presId="urn:microsoft.com/office/officeart/2008/layout/LinedList"/>
    <dgm:cxn modelId="{BAA3C44C-8990-401C-9CC9-745A053F70A3}" type="presParOf" srcId="{D0EA6567-290F-4C8A-92FF-69BF0BDBCF57}" destId="{25335C1D-36B2-4527-B4B1-7321EEB79C7D}" srcOrd="1" destOrd="0" presId="urn:microsoft.com/office/officeart/2008/layout/LinedList"/>
    <dgm:cxn modelId="{649F871A-2B7D-469E-A6CF-6B4A600A40D2}" type="presParOf" srcId="{B2AE0257-A7F0-4354-AD4F-08DD177C33AB}" destId="{1F19005A-F572-4366-B33C-39C6B048271A}" srcOrd="16" destOrd="0" presId="urn:microsoft.com/office/officeart/2008/layout/LinedList"/>
    <dgm:cxn modelId="{3A1C7A94-9753-446B-AFAF-A02ABA851036}" type="presParOf" srcId="{B2AE0257-A7F0-4354-AD4F-08DD177C33AB}" destId="{9BA23227-B28A-43B2-B3F8-260D4A7C6B50}" srcOrd="17" destOrd="0" presId="urn:microsoft.com/office/officeart/2008/layout/LinedList"/>
    <dgm:cxn modelId="{A16733C0-F39B-4DB5-A7D8-8DB0970BA4AF}" type="presParOf" srcId="{9BA23227-B28A-43B2-B3F8-260D4A7C6B50}" destId="{7688B770-A10B-48B3-A3BC-79A615BE2372}" srcOrd="0" destOrd="0" presId="urn:microsoft.com/office/officeart/2008/layout/LinedList"/>
    <dgm:cxn modelId="{2BC902E9-A4C6-40B6-A26E-CE925E97FB5D}" type="presParOf" srcId="{9BA23227-B28A-43B2-B3F8-260D4A7C6B50}" destId="{2672F961-E831-4DD8-AEFB-A5D71432E86B}" srcOrd="1" destOrd="0" presId="urn:microsoft.com/office/officeart/2008/layout/LinedList"/>
    <dgm:cxn modelId="{3C6E5BC2-7B75-438D-9D61-CE388926271A}" type="presParOf" srcId="{B2AE0257-A7F0-4354-AD4F-08DD177C33AB}" destId="{ABC426DD-122B-44B2-A98C-38210B9A30F8}" srcOrd="18" destOrd="0" presId="urn:microsoft.com/office/officeart/2008/layout/LinedList"/>
    <dgm:cxn modelId="{B52E3BE7-983F-408D-8176-C0A04E5D051B}" type="presParOf" srcId="{B2AE0257-A7F0-4354-AD4F-08DD177C33AB}" destId="{0A42B5D0-D0A8-4FA1-B26E-4F3DF04398C1}" srcOrd="19" destOrd="0" presId="urn:microsoft.com/office/officeart/2008/layout/LinedList"/>
    <dgm:cxn modelId="{5320C86D-2754-4816-9D22-E0D92B91F35C}" type="presParOf" srcId="{0A42B5D0-D0A8-4FA1-B26E-4F3DF04398C1}" destId="{05AFFC8F-B82B-40D6-BDD9-D32B7D5C08D7}" srcOrd="0" destOrd="0" presId="urn:microsoft.com/office/officeart/2008/layout/LinedList"/>
    <dgm:cxn modelId="{42E736B2-F454-48B0-9440-3AE2614C560A}" type="presParOf" srcId="{0A42B5D0-D0A8-4FA1-B26E-4F3DF04398C1}" destId="{1E879260-9025-47D9-A2A4-142B37BE97A0}" srcOrd="1" destOrd="0" presId="urn:microsoft.com/office/officeart/2008/layout/LinedList"/>
    <dgm:cxn modelId="{77C1C97F-C0F6-4DC3-8AEB-E6DD44A08068}" type="presParOf" srcId="{B2AE0257-A7F0-4354-AD4F-08DD177C33AB}" destId="{88CB772B-6EB6-4498-AFA4-B143B7A61F0D}" srcOrd="20" destOrd="0" presId="urn:microsoft.com/office/officeart/2008/layout/LinedList"/>
    <dgm:cxn modelId="{ED117C0C-3519-49F2-89D2-FBB10263277F}" type="presParOf" srcId="{B2AE0257-A7F0-4354-AD4F-08DD177C33AB}" destId="{0C1B6DFF-64C4-465C-8647-D6474D5C78DA}" srcOrd="21" destOrd="0" presId="urn:microsoft.com/office/officeart/2008/layout/LinedList"/>
    <dgm:cxn modelId="{131C4D7C-786F-4305-BE82-87744ED51B6E}" type="presParOf" srcId="{0C1B6DFF-64C4-465C-8647-D6474D5C78DA}" destId="{D8770651-6965-4C58-B62F-E4950024C8B2}" srcOrd="0" destOrd="0" presId="urn:microsoft.com/office/officeart/2008/layout/LinedList"/>
    <dgm:cxn modelId="{330FA579-D3B9-473B-A47F-B059B944A8FE}" type="presParOf" srcId="{0C1B6DFF-64C4-465C-8647-D6474D5C78DA}" destId="{3374F3A8-B215-45D0-AC5D-02F03C1414C6}"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94192-CB91-42C2-9D19-4A0207A7F327}">
      <dsp:nvSpPr>
        <dsp:cNvPr id="0" name=""/>
        <dsp:cNvSpPr/>
      </dsp:nvSpPr>
      <dsp:spPr>
        <a:xfrm>
          <a:off x="0" y="1992"/>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8221556-8B6B-4CE0-AC28-B3C6B48E1A3C}">
      <dsp:nvSpPr>
        <dsp:cNvPr id="0" name=""/>
        <dsp:cNvSpPr/>
      </dsp:nvSpPr>
      <dsp:spPr>
        <a:xfrm>
          <a:off x="0" y="1992"/>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Who are we? </a:t>
          </a:r>
          <a:endParaRPr lang="en-US" sz="1600" kern="1200"/>
        </a:p>
      </dsp:txBody>
      <dsp:txXfrm>
        <a:off x="0" y="1992"/>
        <a:ext cx="6975566" cy="370569"/>
      </dsp:txXfrm>
    </dsp:sp>
    <dsp:sp modelId="{D6F83057-B3DF-448C-90DE-D8609240A92D}">
      <dsp:nvSpPr>
        <dsp:cNvPr id="0" name=""/>
        <dsp:cNvSpPr/>
      </dsp:nvSpPr>
      <dsp:spPr>
        <a:xfrm>
          <a:off x="0" y="372561"/>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F3B93B7-BCEC-411F-BC23-191758C6C4B6}">
      <dsp:nvSpPr>
        <dsp:cNvPr id="0" name=""/>
        <dsp:cNvSpPr/>
      </dsp:nvSpPr>
      <dsp:spPr>
        <a:xfrm>
          <a:off x="0" y="372561"/>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We are the Scottish Borders SDS Forum </a:t>
          </a:r>
          <a:endParaRPr lang="en-US" sz="1600" kern="1200"/>
        </a:p>
      </dsp:txBody>
      <dsp:txXfrm>
        <a:off x="0" y="372561"/>
        <a:ext cx="6975566" cy="370569"/>
      </dsp:txXfrm>
    </dsp:sp>
    <dsp:sp modelId="{589F1D3B-B789-44A2-B775-9419AE368165}">
      <dsp:nvSpPr>
        <dsp:cNvPr id="0" name=""/>
        <dsp:cNvSpPr/>
      </dsp:nvSpPr>
      <dsp:spPr>
        <a:xfrm>
          <a:off x="0" y="743131"/>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1CAF182-883F-4EDA-B702-BD3D521CF454}">
      <dsp:nvSpPr>
        <dsp:cNvPr id="0" name=""/>
        <dsp:cNvSpPr/>
      </dsp:nvSpPr>
      <dsp:spPr>
        <a:xfrm>
          <a:off x="0" y="743131"/>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And we all act with a certain decorum </a:t>
          </a:r>
          <a:endParaRPr lang="en-US" sz="1600" kern="1200"/>
        </a:p>
      </dsp:txBody>
      <dsp:txXfrm>
        <a:off x="0" y="743131"/>
        <a:ext cx="6975566" cy="370569"/>
      </dsp:txXfrm>
    </dsp:sp>
    <dsp:sp modelId="{6295816D-1469-45F2-B672-6D8B9B0923F9}">
      <dsp:nvSpPr>
        <dsp:cNvPr id="0" name=""/>
        <dsp:cNvSpPr/>
      </dsp:nvSpPr>
      <dsp:spPr>
        <a:xfrm>
          <a:off x="0" y="1113701"/>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ED462E3-BAD2-490C-8F7F-53CADBFBFEA0}">
      <dsp:nvSpPr>
        <dsp:cNvPr id="0" name=""/>
        <dsp:cNvSpPr/>
      </dsp:nvSpPr>
      <dsp:spPr>
        <a:xfrm>
          <a:off x="0" y="1113701"/>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We help to make the community aware </a:t>
          </a:r>
          <a:endParaRPr lang="en-US" sz="1600" kern="1200"/>
        </a:p>
      </dsp:txBody>
      <dsp:txXfrm>
        <a:off x="0" y="1113701"/>
        <a:ext cx="6975566" cy="370569"/>
      </dsp:txXfrm>
    </dsp:sp>
    <dsp:sp modelId="{122CE6D3-EED1-41EB-BB12-F32DC988243B}">
      <dsp:nvSpPr>
        <dsp:cNvPr id="0" name=""/>
        <dsp:cNvSpPr/>
      </dsp:nvSpPr>
      <dsp:spPr>
        <a:xfrm>
          <a:off x="0" y="1484270"/>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A57075F-DAC1-4A26-8DEA-42E22A920DF9}">
      <dsp:nvSpPr>
        <dsp:cNvPr id="0" name=""/>
        <dsp:cNvSpPr/>
      </dsp:nvSpPr>
      <dsp:spPr>
        <a:xfrm>
          <a:off x="0" y="1484270"/>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Of the four choices they have in care </a:t>
          </a:r>
          <a:endParaRPr lang="en-US" sz="1600" kern="1200"/>
        </a:p>
      </dsp:txBody>
      <dsp:txXfrm>
        <a:off x="0" y="1484270"/>
        <a:ext cx="6975566" cy="370569"/>
      </dsp:txXfrm>
    </dsp:sp>
    <dsp:sp modelId="{EBE6AF7F-CEAD-47A5-82C9-92F1F1B4E267}">
      <dsp:nvSpPr>
        <dsp:cNvPr id="0" name=""/>
        <dsp:cNvSpPr/>
      </dsp:nvSpPr>
      <dsp:spPr>
        <a:xfrm>
          <a:off x="0" y="1854840"/>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DA11124-DD71-4CB2-BF94-48129F07A55A}">
      <dsp:nvSpPr>
        <dsp:cNvPr id="0" name=""/>
        <dsp:cNvSpPr/>
      </dsp:nvSpPr>
      <dsp:spPr>
        <a:xfrm>
          <a:off x="0" y="1854840"/>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We are a group who do our best </a:t>
          </a:r>
          <a:endParaRPr lang="en-US" sz="1600" kern="1200"/>
        </a:p>
      </dsp:txBody>
      <dsp:txXfrm>
        <a:off x="0" y="1854840"/>
        <a:ext cx="6975566" cy="370569"/>
      </dsp:txXfrm>
    </dsp:sp>
    <dsp:sp modelId="{4E238231-1975-4F80-9533-1075267D15B7}">
      <dsp:nvSpPr>
        <dsp:cNvPr id="0" name=""/>
        <dsp:cNvSpPr/>
      </dsp:nvSpPr>
      <dsp:spPr>
        <a:xfrm>
          <a:off x="0" y="2225409"/>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2E10E30-01DD-4089-9F4D-2909E73CFB10}">
      <dsp:nvSpPr>
        <dsp:cNvPr id="0" name=""/>
        <dsp:cNvSpPr/>
      </dsp:nvSpPr>
      <dsp:spPr>
        <a:xfrm>
          <a:off x="0" y="2225409"/>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To share people’s views and put to the test </a:t>
          </a:r>
          <a:endParaRPr lang="en-US" sz="1600" kern="1200"/>
        </a:p>
      </dsp:txBody>
      <dsp:txXfrm>
        <a:off x="0" y="2225409"/>
        <a:ext cx="6975566" cy="370569"/>
      </dsp:txXfrm>
    </dsp:sp>
    <dsp:sp modelId="{56721E2C-4706-4B64-B694-0F900CA7FAF4}">
      <dsp:nvSpPr>
        <dsp:cNvPr id="0" name=""/>
        <dsp:cNvSpPr/>
      </dsp:nvSpPr>
      <dsp:spPr>
        <a:xfrm>
          <a:off x="0" y="2595979"/>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F04FA0D-0EB8-42DF-83C7-488C72D19965}">
      <dsp:nvSpPr>
        <dsp:cNvPr id="0" name=""/>
        <dsp:cNvSpPr/>
      </dsp:nvSpPr>
      <dsp:spPr>
        <a:xfrm>
          <a:off x="0" y="2595979"/>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What the community want and need </a:t>
          </a:r>
          <a:endParaRPr lang="en-US" sz="1600" kern="1200"/>
        </a:p>
      </dsp:txBody>
      <dsp:txXfrm>
        <a:off x="0" y="2595979"/>
        <a:ext cx="6975566" cy="370569"/>
      </dsp:txXfrm>
    </dsp:sp>
    <dsp:sp modelId="{1F19005A-F572-4366-B33C-39C6B048271A}">
      <dsp:nvSpPr>
        <dsp:cNvPr id="0" name=""/>
        <dsp:cNvSpPr/>
      </dsp:nvSpPr>
      <dsp:spPr>
        <a:xfrm>
          <a:off x="0" y="2966548"/>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688B770-A10B-48B3-A3BC-79A615BE2372}">
      <dsp:nvSpPr>
        <dsp:cNvPr id="0" name=""/>
        <dsp:cNvSpPr/>
      </dsp:nvSpPr>
      <dsp:spPr>
        <a:xfrm>
          <a:off x="0" y="2966548"/>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To make SDS the very best indeed </a:t>
          </a:r>
          <a:endParaRPr lang="en-US" sz="1600" kern="1200"/>
        </a:p>
      </dsp:txBody>
      <dsp:txXfrm>
        <a:off x="0" y="2966548"/>
        <a:ext cx="6975566" cy="370569"/>
      </dsp:txXfrm>
    </dsp:sp>
    <dsp:sp modelId="{ABC426DD-122B-44B2-A98C-38210B9A30F8}">
      <dsp:nvSpPr>
        <dsp:cNvPr id="0" name=""/>
        <dsp:cNvSpPr/>
      </dsp:nvSpPr>
      <dsp:spPr>
        <a:xfrm>
          <a:off x="0" y="3337118"/>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5AFFC8F-B82B-40D6-BDD9-D32B7D5C08D7}">
      <dsp:nvSpPr>
        <dsp:cNvPr id="0" name=""/>
        <dsp:cNvSpPr/>
      </dsp:nvSpPr>
      <dsp:spPr>
        <a:xfrm>
          <a:off x="0" y="3337118"/>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For those in the community, who need information about care </a:t>
          </a:r>
          <a:endParaRPr lang="en-US" sz="1600" kern="1200"/>
        </a:p>
      </dsp:txBody>
      <dsp:txXfrm>
        <a:off x="0" y="3337118"/>
        <a:ext cx="6975566" cy="370569"/>
      </dsp:txXfrm>
    </dsp:sp>
    <dsp:sp modelId="{88CB772B-6EB6-4498-AFA4-B143B7A61F0D}">
      <dsp:nvSpPr>
        <dsp:cNvPr id="0" name=""/>
        <dsp:cNvSpPr/>
      </dsp:nvSpPr>
      <dsp:spPr>
        <a:xfrm>
          <a:off x="0" y="3707688"/>
          <a:ext cx="6975566"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8770651-6965-4C58-B62F-E4950024C8B2}">
      <dsp:nvSpPr>
        <dsp:cNvPr id="0" name=""/>
        <dsp:cNvSpPr/>
      </dsp:nvSpPr>
      <dsp:spPr>
        <a:xfrm>
          <a:off x="0" y="3707688"/>
          <a:ext cx="6975566" cy="37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kern="1200"/>
            <a:t>The SDS Forum will always be there.</a:t>
          </a:r>
          <a:endParaRPr lang="en-US" sz="1600" kern="1200"/>
        </a:p>
      </dsp:txBody>
      <dsp:txXfrm>
        <a:off x="0" y="3707688"/>
        <a:ext cx="6975566" cy="37056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419E62-C7F3-4184-84C1-195F4AE9B24A}" type="datetimeFigureOut">
              <a:rPr lang="en-GB" smtClean="0"/>
              <a:t>21/03/2023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063C6B-F6D1-4C64-9CD9-6E0A91E58D52}" type="slidenum">
              <a:rPr lang="en-GB" smtClean="0"/>
              <a:t>‹#›</a:t>
            </a:fld>
            <a:endParaRPr lang="en-GB"/>
          </a:p>
        </p:txBody>
      </p:sp>
    </p:spTree>
    <p:extLst>
      <p:ext uri="{BB962C8B-B14F-4D97-AF65-F5344CB8AC3E}">
        <p14:creationId xmlns:p14="http://schemas.microsoft.com/office/powerpoint/2010/main" val="409913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063C6B-F6D1-4C64-9CD9-6E0A91E58D52}" type="slidenum">
              <a:rPr lang="en-GB" smtClean="0"/>
              <a:t>10</a:t>
            </a:fld>
            <a:endParaRPr lang="en-GB"/>
          </a:p>
        </p:txBody>
      </p:sp>
    </p:spTree>
    <p:extLst>
      <p:ext uri="{BB962C8B-B14F-4D97-AF65-F5344CB8AC3E}">
        <p14:creationId xmlns:p14="http://schemas.microsoft.com/office/powerpoint/2010/main" val="147242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665288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982891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8414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15852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67491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8198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979085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67817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03495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71662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3/21/2023</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372462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3/21/2023</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725162893"/>
      </p:ext>
    </p:extLst>
  </p:cSld>
  <p:clrMap bg1="dk1" tx1="lt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ercritchley@icloud.com"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76" name="Color Fill">
            <a:extLst>
              <a:ext uri="{FF2B5EF4-FFF2-40B4-BE49-F238E27FC236}">
                <a16:creationId xmlns:a16="http://schemas.microsoft.com/office/drawing/2014/main" id="{06FDC3C5-8431-45BA-A6F9-CFFCB567E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78" name="Group 77">
            <a:extLst>
              <a:ext uri="{FF2B5EF4-FFF2-40B4-BE49-F238E27FC236}">
                <a16:creationId xmlns:a16="http://schemas.microsoft.com/office/drawing/2014/main" id="{BEB65ABD-9F5B-401C-A4FA-CD6189F619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3875603" cy="6861532"/>
            <a:chOff x="7739089" y="-3532"/>
            <a:chExt cx="3875603" cy="6861532"/>
          </a:xfrm>
        </p:grpSpPr>
        <p:sp>
          <p:nvSpPr>
            <p:cNvPr id="79" name="Oval 78">
              <a:extLst>
                <a:ext uri="{FF2B5EF4-FFF2-40B4-BE49-F238E27FC236}">
                  <a16:creationId xmlns:a16="http://schemas.microsoft.com/office/drawing/2014/main" id="{0B180B35-C330-4CE0-8539-3298515440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80" name="Freeform: Shape 79">
              <a:extLst>
                <a:ext uri="{FF2B5EF4-FFF2-40B4-BE49-F238E27FC236}">
                  <a16:creationId xmlns:a16="http://schemas.microsoft.com/office/drawing/2014/main" id="{50F4DE9E-8700-47A1-B979-37CF4E27F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81" name="Graphic 9">
              <a:extLst>
                <a:ext uri="{FF2B5EF4-FFF2-40B4-BE49-F238E27FC236}">
                  <a16:creationId xmlns:a16="http://schemas.microsoft.com/office/drawing/2014/main" id="{BC11E757-F50F-4F18-9F0D-6DF406191B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sp>
          <p:nvSpPr>
            <p:cNvPr id="82" name="Graphic 9">
              <a:extLst>
                <a:ext uri="{FF2B5EF4-FFF2-40B4-BE49-F238E27FC236}">
                  <a16:creationId xmlns:a16="http://schemas.microsoft.com/office/drawing/2014/main" id="{E8A144E7-745C-4BEF-AE3D-D714ABF11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5862" y="556562"/>
              <a:ext cx="2681635" cy="268163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grpSp>
      <p:sp>
        <p:nvSpPr>
          <p:cNvPr id="84"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9BB9554-9C6E-F35B-E062-2A97847D630A}"/>
              </a:ext>
            </a:extLst>
          </p:cNvPr>
          <p:cNvSpPr>
            <a:spLocks noGrp="1"/>
          </p:cNvSpPr>
          <p:nvPr>
            <p:ph type="ctrTitle"/>
          </p:nvPr>
        </p:nvSpPr>
        <p:spPr>
          <a:xfrm>
            <a:off x="457200" y="676656"/>
            <a:ext cx="6816280" cy="3063240"/>
          </a:xfrm>
        </p:spPr>
        <p:txBody>
          <a:bodyPr>
            <a:normAutofit/>
          </a:bodyPr>
          <a:lstStyle/>
          <a:p>
            <a:r>
              <a:rPr lang="en-GB" dirty="0"/>
              <a:t>Working in partnership </a:t>
            </a:r>
          </a:p>
        </p:txBody>
      </p:sp>
      <p:sp>
        <p:nvSpPr>
          <p:cNvPr id="3" name="Subtitle 2">
            <a:extLst>
              <a:ext uri="{FF2B5EF4-FFF2-40B4-BE49-F238E27FC236}">
                <a16:creationId xmlns:a16="http://schemas.microsoft.com/office/drawing/2014/main" id="{4719AFEB-F654-5851-71FA-091EBC6EF98D}"/>
              </a:ext>
            </a:extLst>
          </p:cNvPr>
          <p:cNvSpPr>
            <a:spLocks noGrp="1"/>
          </p:cNvSpPr>
          <p:nvPr>
            <p:ph type="subTitle" idx="1"/>
          </p:nvPr>
        </p:nvSpPr>
        <p:spPr>
          <a:xfrm>
            <a:off x="457200" y="3840480"/>
            <a:ext cx="6816280" cy="2396057"/>
          </a:xfrm>
        </p:spPr>
        <p:txBody>
          <a:bodyPr>
            <a:normAutofit/>
          </a:bodyPr>
          <a:lstStyle/>
          <a:p>
            <a:endParaRPr lang="en-GB" dirty="0"/>
          </a:p>
          <a:p>
            <a:r>
              <a:rPr lang="en-GB" dirty="0"/>
              <a:t>SDS Forum / Scottish Borders Council </a:t>
            </a:r>
          </a:p>
        </p:txBody>
      </p:sp>
      <p:pic>
        <p:nvPicPr>
          <p:cNvPr id="7" name="Picture 6" descr="Logo&#10;&#10;Description automatically generated">
            <a:extLst>
              <a:ext uri="{FF2B5EF4-FFF2-40B4-BE49-F238E27FC236}">
                <a16:creationId xmlns:a16="http://schemas.microsoft.com/office/drawing/2014/main" id="{3C6F2395-8D5A-8B33-D247-175A984AD4B3}"/>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3" b="1"/>
          <a:stretch/>
        </p:blipFill>
        <p:spPr>
          <a:xfrm>
            <a:off x="7890250" y="127841"/>
            <a:ext cx="3612857" cy="3612856"/>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712792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8A7AC04-67E4-CF41-C94E-5099EA011491}"/>
              </a:ext>
            </a:extLst>
          </p:cNvPr>
          <p:cNvSpPr>
            <a:spLocks noGrp="1"/>
          </p:cNvSpPr>
          <p:nvPr>
            <p:ph type="title"/>
          </p:nvPr>
        </p:nvSpPr>
        <p:spPr>
          <a:xfrm>
            <a:off x="457201" y="668049"/>
            <a:ext cx="6975566" cy="1325563"/>
          </a:xfrm>
        </p:spPr>
        <p:txBody>
          <a:bodyPr>
            <a:normAutofit/>
          </a:bodyPr>
          <a:lstStyle/>
          <a:p>
            <a:r>
              <a:rPr lang="en-GB" dirty="0"/>
              <a:t>Current coproduction work</a:t>
            </a:r>
          </a:p>
        </p:txBody>
      </p:sp>
      <p:sp>
        <p:nvSpPr>
          <p:cNvPr id="3" name="Content Placeholder 2">
            <a:extLst>
              <a:ext uri="{FF2B5EF4-FFF2-40B4-BE49-F238E27FC236}">
                <a16:creationId xmlns:a16="http://schemas.microsoft.com/office/drawing/2014/main" id="{EFBF4281-3374-9E91-FF07-16AC2B42EDF7}"/>
              </a:ext>
            </a:extLst>
          </p:cNvPr>
          <p:cNvSpPr>
            <a:spLocks noGrp="1"/>
          </p:cNvSpPr>
          <p:nvPr>
            <p:ph idx="1"/>
          </p:nvPr>
        </p:nvSpPr>
        <p:spPr>
          <a:xfrm>
            <a:off x="457201" y="2096713"/>
            <a:ext cx="6975566" cy="4080250"/>
          </a:xfrm>
        </p:spPr>
        <p:txBody>
          <a:bodyPr>
            <a:normAutofit/>
          </a:bodyPr>
          <a:lstStyle/>
          <a:p>
            <a:r>
              <a:rPr lang="en-GB" dirty="0"/>
              <a:t>SDS Strategy</a:t>
            </a:r>
          </a:p>
          <a:p>
            <a:r>
              <a:rPr lang="en-GB" dirty="0"/>
              <a:t>Pooled budgets</a:t>
            </a:r>
          </a:p>
          <a:p>
            <a:r>
              <a:rPr lang="en-GB" dirty="0"/>
              <a:t>DP rate and Terms and Conditions for PAs</a:t>
            </a:r>
          </a:p>
          <a:p>
            <a:r>
              <a:rPr lang="en-GB" dirty="0"/>
              <a:t>SBC Website </a:t>
            </a:r>
          </a:p>
          <a:p>
            <a:r>
              <a:rPr lang="en-GB" dirty="0"/>
              <a:t>Training in SDS for Social work staff</a:t>
            </a:r>
          </a:p>
          <a:p>
            <a:r>
              <a:rPr lang="en-GB" dirty="0"/>
              <a:t>Appeals process</a:t>
            </a:r>
          </a:p>
          <a:p>
            <a:r>
              <a:rPr lang="en-GB" dirty="0"/>
              <a:t>Medication and Moving and Assisting training for PAs</a:t>
            </a:r>
          </a:p>
          <a:p>
            <a:r>
              <a:rPr lang="en-GB" dirty="0"/>
              <a:t>Carers Budgets</a:t>
            </a:r>
          </a:p>
          <a:p>
            <a:r>
              <a:rPr lang="en-GB" dirty="0"/>
              <a:t>Information and communication</a:t>
            </a:r>
          </a:p>
        </p:txBody>
      </p:sp>
      <p:pic>
        <p:nvPicPr>
          <p:cNvPr id="5" name="Picture 4" descr="Logo&#10;&#10;Description automatically generated">
            <a:extLst>
              <a:ext uri="{FF2B5EF4-FFF2-40B4-BE49-F238E27FC236}">
                <a16:creationId xmlns:a16="http://schemas.microsoft.com/office/drawing/2014/main" id="{0E9A476A-02CE-F2B2-B10B-637FF8228CA6}"/>
              </a:ext>
            </a:extLst>
          </p:cNvPr>
          <p:cNvPicPr>
            <a:picLocks noChangeAspect="1"/>
          </p:cNvPicPr>
          <p:nvPr/>
        </p:nvPicPr>
        <p:blipFill rotWithShape="1">
          <a:blip r:embed="rId4">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140106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F3310DAB-3628-0B9C-F185-D75C581EE506}"/>
              </a:ext>
            </a:extLst>
          </p:cNvPr>
          <p:cNvSpPr>
            <a:spLocks noGrp="1"/>
          </p:cNvSpPr>
          <p:nvPr>
            <p:ph type="title"/>
          </p:nvPr>
        </p:nvSpPr>
        <p:spPr>
          <a:xfrm>
            <a:off x="457201" y="668049"/>
            <a:ext cx="6975566" cy="1325563"/>
          </a:xfrm>
        </p:spPr>
        <p:txBody>
          <a:bodyPr>
            <a:normAutofit/>
          </a:bodyPr>
          <a:lstStyle/>
          <a:p>
            <a:r>
              <a:rPr lang="en-GB" dirty="0"/>
              <a:t>SDS Forum – what’s worked well?</a:t>
            </a:r>
          </a:p>
        </p:txBody>
      </p:sp>
      <p:sp>
        <p:nvSpPr>
          <p:cNvPr id="3" name="Content Placeholder 2">
            <a:extLst>
              <a:ext uri="{FF2B5EF4-FFF2-40B4-BE49-F238E27FC236}">
                <a16:creationId xmlns:a16="http://schemas.microsoft.com/office/drawing/2014/main" id="{D8868D39-0FDD-FD06-B77B-9E04A40B505A}"/>
              </a:ext>
            </a:extLst>
          </p:cNvPr>
          <p:cNvSpPr>
            <a:spLocks noGrp="1"/>
          </p:cNvSpPr>
          <p:nvPr>
            <p:ph idx="1"/>
          </p:nvPr>
        </p:nvSpPr>
        <p:spPr>
          <a:xfrm>
            <a:off x="457201" y="2096713"/>
            <a:ext cx="6975566" cy="4080250"/>
          </a:xfrm>
        </p:spPr>
        <p:txBody>
          <a:bodyPr>
            <a:normAutofit/>
          </a:bodyPr>
          <a:lstStyle/>
          <a:p>
            <a:r>
              <a:rPr lang="en-GB" dirty="0"/>
              <a:t>Creating a safe place to share experiences –we have a cohesive, confident and friendly group of active members who regularly attend meetings and other members who receive minutes and any other information we are circulating/sharing </a:t>
            </a:r>
          </a:p>
          <a:p>
            <a:r>
              <a:rPr lang="en-GB" dirty="0"/>
              <a:t>Having two councillors, and SDS Lead now as members</a:t>
            </a:r>
          </a:p>
          <a:p>
            <a:r>
              <a:rPr lang="en-GB" dirty="0"/>
              <a:t>Being willing to constantly raise issues and </a:t>
            </a:r>
            <a:r>
              <a:rPr lang="en-GB" b="1" dirty="0">
                <a:solidFill>
                  <a:srgbClr val="FF0000"/>
                </a:solidFill>
              </a:rPr>
              <a:t>undertake tasks </a:t>
            </a:r>
            <a:r>
              <a:rPr lang="en-GB" dirty="0"/>
              <a:t>to promote good practice in SDS</a:t>
            </a:r>
          </a:p>
          <a:p>
            <a:r>
              <a:rPr lang="en-GB" dirty="0"/>
              <a:t>Inviting a wide variety of speakers – of value both for members and for visitors </a:t>
            </a:r>
          </a:p>
          <a:p>
            <a:r>
              <a:rPr lang="en-GB" dirty="0"/>
              <a:t>Not giving up – perseverance </a:t>
            </a:r>
          </a:p>
          <a:p>
            <a:r>
              <a:rPr lang="en-GB" dirty="0"/>
              <a:t>Meeting monthly </a:t>
            </a:r>
          </a:p>
          <a:p>
            <a:endParaRPr lang="en-GB" dirty="0"/>
          </a:p>
        </p:txBody>
      </p:sp>
      <p:pic>
        <p:nvPicPr>
          <p:cNvPr id="5" name="Picture 4" descr="Logo&#10;&#10;Description automatically generated">
            <a:extLst>
              <a:ext uri="{FF2B5EF4-FFF2-40B4-BE49-F238E27FC236}">
                <a16:creationId xmlns:a16="http://schemas.microsoft.com/office/drawing/2014/main" id="{C5347916-059B-6848-09D4-30E98C625923}"/>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910647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3446E05-D391-03DE-053D-40ECFF802913}"/>
              </a:ext>
            </a:extLst>
          </p:cNvPr>
          <p:cNvSpPr>
            <a:spLocks noGrp="1"/>
          </p:cNvSpPr>
          <p:nvPr>
            <p:ph type="title"/>
          </p:nvPr>
        </p:nvSpPr>
        <p:spPr>
          <a:xfrm>
            <a:off x="457201" y="668049"/>
            <a:ext cx="6975566" cy="1325563"/>
          </a:xfrm>
        </p:spPr>
        <p:txBody>
          <a:bodyPr>
            <a:normAutofit/>
          </a:bodyPr>
          <a:lstStyle/>
          <a:p>
            <a:r>
              <a:rPr lang="en-GB" dirty="0"/>
              <a:t>Challenges </a:t>
            </a:r>
          </a:p>
        </p:txBody>
      </p:sp>
      <p:sp>
        <p:nvSpPr>
          <p:cNvPr id="3" name="Content Placeholder 2">
            <a:extLst>
              <a:ext uri="{FF2B5EF4-FFF2-40B4-BE49-F238E27FC236}">
                <a16:creationId xmlns:a16="http://schemas.microsoft.com/office/drawing/2014/main" id="{A564873B-7723-33E3-11C7-3A488D3328AB}"/>
              </a:ext>
            </a:extLst>
          </p:cNvPr>
          <p:cNvSpPr>
            <a:spLocks noGrp="1"/>
          </p:cNvSpPr>
          <p:nvPr>
            <p:ph idx="1"/>
          </p:nvPr>
        </p:nvSpPr>
        <p:spPr>
          <a:xfrm>
            <a:off x="457201" y="2096713"/>
            <a:ext cx="6975566" cy="4080250"/>
          </a:xfrm>
        </p:spPr>
        <p:txBody>
          <a:bodyPr>
            <a:normAutofit/>
          </a:bodyPr>
          <a:lstStyle/>
          <a:p>
            <a:r>
              <a:rPr lang="en-GB" sz="2400" dirty="0"/>
              <a:t>Increasing membership of SDS Forum</a:t>
            </a:r>
          </a:p>
          <a:p>
            <a:r>
              <a:rPr lang="en-GB" sz="2400" dirty="0"/>
              <a:t>Involving more people using Option 3</a:t>
            </a:r>
          </a:p>
          <a:p>
            <a:r>
              <a:rPr lang="en-GB" sz="2400" dirty="0"/>
              <a:t>Changes in LA staff</a:t>
            </a:r>
          </a:p>
          <a:p>
            <a:r>
              <a:rPr lang="en-GB" sz="2400" dirty="0"/>
              <a:t>Delays in decision making – LA processes </a:t>
            </a:r>
          </a:p>
          <a:p>
            <a:r>
              <a:rPr lang="en-GB" sz="2400" dirty="0"/>
              <a:t>Using Zoom – </a:t>
            </a:r>
            <a:r>
              <a:rPr lang="en-GB" sz="2400"/>
              <a:t>mixed blessing</a:t>
            </a:r>
            <a:endParaRPr lang="en-GB" sz="2400" dirty="0"/>
          </a:p>
        </p:txBody>
      </p:sp>
      <p:pic>
        <p:nvPicPr>
          <p:cNvPr id="5" name="Picture 4" descr="Logo&#10;&#10;Description automatically generated">
            <a:extLst>
              <a:ext uri="{FF2B5EF4-FFF2-40B4-BE49-F238E27FC236}">
                <a16:creationId xmlns:a16="http://schemas.microsoft.com/office/drawing/2014/main" id="{8A144B44-85CB-39B6-6B54-710BE60A9D2A}"/>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714417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7"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49" name="Color Fill">
            <a:extLst>
              <a:ext uri="{FF2B5EF4-FFF2-40B4-BE49-F238E27FC236}">
                <a16:creationId xmlns:a16="http://schemas.microsoft.com/office/drawing/2014/main" id="{F74280F7-820D-43DE-BE07-57E20B271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051" name="Group 1050">
            <a:extLst>
              <a:ext uri="{FF2B5EF4-FFF2-40B4-BE49-F238E27FC236}">
                <a16:creationId xmlns:a16="http://schemas.microsoft.com/office/drawing/2014/main" id="{50795E78-D179-4B81-9EEE-A87988593C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9222" y="-3532"/>
            <a:ext cx="3875603" cy="6841868"/>
            <a:chOff x="7705494" y="-3532"/>
            <a:chExt cx="3875603" cy="6841868"/>
          </a:xfrm>
        </p:grpSpPr>
        <p:sp>
          <p:nvSpPr>
            <p:cNvPr id="1052" name="Oval 1051">
              <a:extLst>
                <a:ext uri="{FF2B5EF4-FFF2-40B4-BE49-F238E27FC236}">
                  <a16:creationId xmlns:a16="http://schemas.microsoft.com/office/drawing/2014/main" id="{A5308A73-F5A5-4DE9-9757-D8A037AFD2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90649" y="3895093"/>
              <a:ext cx="311506" cy="312827"/>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53" name="Graphic 9">
              <a:extLst>
                <a:ext uri="{FF2B5EF4-FFF2-40B4-BE49-F238E27FC236}">
                  <a16:creationId xmlns:a16="http://schemas.microsoft.com/office/drawing/2014/main" id="{445E471A-BE86-43F8-B5FF-21623B474F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05494"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sp>
          <p:nvSpPr>
            <p:cNvPr id="1054" name="Graphic 9">
              <a:extLst>
                <a:ext uri="{FF2B5EF4-FFF2-40B4-BE49-F238E27FC236}">
                  <a16:creationId xmlns:a16="http://schemas.microsoft.com/office/drawing/2014/main" id="{00E683DD-3306-4652-AC1C-C11EF2BFCE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91635" y="556562"/>
              <a:ext cx="2681635" cy="268163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055" name="Graphic 9">
              <a:extLst>
                <a:ext uri="{FF2B5EF4-FFF2-40B4-BE49-F238E27FC236}">
                  <a16:creationId xmlns:a16="http://schemas.microsoft.com/office/drawing/2014/main" id="{87A24A54-9217-4FA8-8D06-976D0C0F4D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25379" y="129630"/>
              <a:ext cx="3635833" cy="363583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9331" cap="flat">
              <a:noFill/>
              <a:prstDash val="solid"/>
              <a:miter/>
            </a:ln>
          </p:spPr>
          <p:txBody>
            <a:bodyPr rtlCol="0" anchor="ctr"/>
            <a:lstStyle/>
            <a:p>
              <a:endParaRPr lang="en-US"/>
            </a:p>
          </p:txBody>
        </p:sp>
        <p:sp>
          <p:nvSpPr>
            <p:cNvPr id="1056" name="Freeform: Shape 1055">
              <a:extLst>
                <a:ext uri="{FF2B5EF4-FFF2-40B4-BE49-F238E27FC236}">
                  <a16:creationId xmlns:a16="http://schemas.microsoft.com/office/drawing/2014/main" id="{A22869E9-F588-45D4-80CF-6A1581D649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17681" y="3982546"/>
              <a:ext cx="3635833" cy="2855790"/>
            </a:xfrm>
            <a:custGeom>
              <a:avLst/>
              <a:gdLst>
                <a:gd name="connsiteX0" fmla="*/ 1820587 w 3635833"/>
                <a:gd name="connsiteY0" fmla="*/ 0 h 2855790"/>
                <a:gd name="connsiteX1" fmla="*/ 3635833 w 3635833"/>
                <a:gd name="connsiteY1" fmla="*/ 0 h 2855790"/>
                <a:gd name="connsiteX2" fmla="*/ 3635833 w 3635833"/>
                <a:gd name="connsiteY2" fmla="*/ 1815246 h 2855790"/>
                <a:gd name="connsiteX3" fmla="*/ 3324908 w 3635833"/>
                <a:gd name="connsiteY3" fmla="*/ 2833159 h 2855790"/>
                <a:gd name="connsiteX4" fmla="*/ 3307985 w 3635833"/>
                <a:gd name="connsiteY4" fmla="*/ 2855790 h 2855790"/>
                <a:gd name="connsiteX5" fmla="*/ 0 w 3635833"/>
                <a:gd name="connsiteY5" fmla="*/ 2855790 h 2855790"/>
                <a:gd name="connsiteX6" fmla="*/ 0 w 3635833"/>
                <a:gd name="connsiteY6" fmla="*/ 1820587 h 2855790"/>
                <a:gd name="connsiteX7" fmla="*/ 1820587 w 3635833"/>
                <a:gd name="connsiteY7" fmla="*/ 0 h 2855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5833" h="2855790">
                  <a:moveTo>
                    <a:pt x="1820587" y="0"/>
                  </a:moveTo>
                  <a:lnTo>
                    <a:pt x="3635833" y="0"/>
                  </a:lnTo>
                  <a:lnTo>
                    <a:pt x="3635833" y="1815246"/>
                  </a:lnTo>
                  <a:cubicBezTo>
                    <a:pt x="3635833" y="2192306"/>
                    <a:pt x="3521211" y="2542591"/>
                    <a:pt x="3324908" y="2833159"/>
                  </a:cubicBezTo>
                  <a:lnTo>
                    <a:pt x="3307985" y="2855790"/>
                  </a:lnTo>
                  <a:lnTo>
                    <a:pt x="0" y="2855790"/>
                  </a:lnTo>
                  <a:lnTo>
                    <a:pt x="0" y="1820587"/>
                  </a:lnTo>
                  <a:cubicBezTo>
                    <a:pt x="0" y="815093"/>
                    <a:pt x="815094" y="0"/>
                    <a:pt x="1820587" y="0"/>
                  </a:cubicBezTo>
                  <a:close/>
                </a:path>
              </a:pathLst>
            </a:custGeom>
            <a:solidFill>
              <a:srgbClr val="FFFFFF"/>
            </a:solidFill>
            <a:ln w="38100" cap="flat">
              <a:solidFill>
                <a:srgbClr val="F7F7F7"/>
              </a:solidFill>
              <a:prstDash val="solid"/>
              <a:miter/>
            </a:ln>
          </p:spPr>
          <p:txBody>
            <a:bodyPr wrap="square" rtlCol="0" anchor="ctr">
              <a:noAutofit/>
            </a:bodyPr>
            <a:lstStyle/>
            <a:p>
              <a:endParaRPr lang="en-US" dirty="0"/>
            </a:p>
          </p:txBody>
        </p:sp>
      </p:grpSp>
      <p:sp>
        <p:nvSpPr>
          <p:cNvPr id="1058" name="Texture">
            <a:extLst>
              <a:ext uri="{FF2B5EF4-FFF2-40B4-BE49-F238E27FC236}">
                <a16:creationId xmlns:a16="http://schemas.microsoft.com/office/drawing/2014/main" id="{2E922E9E-A29B-4164-A634-B718A4336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A30C535-51E8-CC5B-8738-31FA079BC3C9}"/>
              </a:ext>
            </a:extLst>
          </p:cNvPr>
          <p:cNvSpPr>
            <a:spLocks noGrp="1"/>
          </p:cNvSpPr>
          <p:nvPr>
            <p:ph type="title"/>
          </p:nvPr>
        </p:nvSpPr>
        <p:spPr>
          <a:xfrm>
            <a:off x="457200" y="758952"/>
            <a:ext cx="6139543" cy="1325563"/>
          </a:xfrm>
        </p:spPr>
        <p:txBody>
          <a:bodyPr anchor="b">
            <a:normAutofit/>
          </a:bodyPr>
          <a:lstStyle/>
          <a:p>
            <a:r>
              <a:rPr lang="en-GB" dirty="0"/>
              <a:t>The SDS Forum - one member’s story</a:t>
            </a:r>
          </a:p>
        </p:txBody>
      </p:sp>
      <p:sp>
        <p:nvSpPr>
          <p:cNvPr id="1030" name="Content Placeholder 1029">
            <a:extLst>
              <a:ext uri="{FF2B5EF4-FFF2-40B4-BE49-F238E27FC236}">
                <a16:creationId xmlns:a16="http://schemas.microsoft.com/office/drawing/2014/main" id="{6B52FC3A-03AC-BF97-3773-6DB7810D7B07}"/>
              </a:ext>
            </a:extLst>
          </p:cNvPr>
          <p:cNvSpPr>
            <a:spLocks noGrp="1"/>
          </p:cNvSpPr>
          <p:nvPr>
            <p:ph idx="1"/>
          </p:nvPr>
        </p:nvSpPr>
        <p:spPr>
          <a:xfrm>
            <a:off x="457200" y="2286001"/>
            <a:ext cx="6139543" cy="3878710"/>
          </a:xfrm>
        </p:spPr>
        <p:txBody>
          <a:bodyPr>
            <a:normAutofit/>
          </a:bodyPr>
          <a:lstStyle/>
          <a:p>
            <a:r>
              <a:rPr lang="en-GB">
                <a:effectLst/>
                <a:latin typeface="Calibri" panose="020F0502020204030204" pitchFamily="34" charset="0"/>
                <a:ea typeface="Times New Roman" panose="02020603050405020304" pitchFamily="18" charset="0"/>
              </a:rPr>
              <a:t>What led me to The Forum?</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What did I find?</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How have I benefited?</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My growing involvement</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Changes witnessed</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Successes </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Challenges ahead</a:t>
            </a:r>
            <a:endParaRPr lang="en-GB">
              <a:effectLst/>
              <a:latin typeface="Calibri" panose="020F0502020204030204" pitchFamily="34" charset="0"/>
              <a:ea typeface="Calibri" panose="020F0502020204030204" pitchFamily="34" charset="0"/>
            </a:endParaRPr>
          </a:p>
          <a:p>
            <a:r>
              <a:rPr lang="en-GB">
                <a:effectLst/>
                <a:latin typeface="Calibri" panose="020F0502020204030204" pitchFamily="34" charset="0"/>
                <a:ea typeface="Times New Roman" panose="02020603050405020304" pitchFamily="18" charset="0"/>
              </a:rPr>
              <a:t>Harnessing Momentum </a:t>
            </a:r>
            <a:endParaRPr lang="en-GB">
              <a:effectLst/>
              <a:latin typeface="Calibri" panose="020F0502020204030204" pitchFamily="34" charset="0"/>
              <a:ea typeface="Calibri" panose="020F0502020204030204" pitchFamily="34" charset="0"/>
            </a:endParaRPr>
          </a:p>
          <a:p>
            <a:endParaRPr lang="en-US" dirty="0"/>
          </a:p>
        </p:txBody>
      </p:sp>
      <p:pic>
        <p:nvPicPr>
          <p:cNvPr id="5" name="Content Placeholder 4" descr="Logo&#10;&#10;Description automatically generated">
            <a:extLst>
              <a:ext uri="{FF2B5EF4-FFF2-40B4-BE49-F238E27FC236}">
                <a16:creationId xmlns:a16="http://schemas.microsoft.com/office/drawing/2014/main" id="{29C6A34C-0F6D-CAE2-72E1-4C8617E0AD39}"/>
              </a:ext>
            </a:extLst>
          </p:cNvPr>
          <p:cNvPicPr>
            <a:picLocks noChangeAspect="1"/>
          </p:cNvPicPr>
          <p:nvPr/>
        </p:nvPicPr>
        <p:blipFill rotWithShape="1">
          <a:blip r:embed="rId3">
            <a:extLst>
              <a:ext uri="{28A0092B-C50C-407E-A947-70E740481C1C}">
                <a14:useLocalDpi xmlns:a14="http://schemas.microsoft.com/office/drawing/2010/main" val="0"/>
              </a:ext>
            </a:extLst>
          </a:blip>
          <a:srcRect l="7982" r="9850" b="4"/>
          <a:stretch/>
        </p:blipFill>
        <p:spPr>
          <a:xfrm>
            <a:off x="8358601" y="861652"/>
            <a:ext cx="2424704" cy="2213093"/>
          </a:xfrm>
          <a:prstGeom prst="rect">
            <a:avLst/>
          </a:prstGeom>
        </p:spPr>
      </p:pic>
      <p:pic>
        <p:nvPicPr>
          <p:cNvPr id="1026" name="Picture 2">
            <a:extLst>
              <a:ext uri="{FF2B5EF4-FFF2-40B4-BE49-F238E27FC236}">
                <a16:creationId xmlns:a16="http://schemas.microsoft.com/office/drawing/2014/main" id="{F35B98F8-5C38-690E-A67B-8F74485AFAE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8279" r="-2" b="25053"/>
          <a:stretch/>
        </p:blipFill>
        <p:spPr bwMode="auto">
          <a:xfrm>
            <a:off x="8602393" y="4341550"/>
            <a:ext cx="2363340" cy="23633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713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7"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29" name="Group 28">
            <a:extLst>
              <a:ext uri="{FF2B5EF4-FFF2-40B4-BE49-F238E27FC236}">
                <a16:creationId xmlns:a16="http://schemas.microsoft.com/office/drawing/2014/main" id="{D46CEC91-770B-42C4-A145-1B46A53147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49863" cy="6861532"/>
            <a:chOff x="7739089" y="-3532"/>
            <a:chExt cx="4449863" cy="6861532"/>
          </a:xfrm>
        </p:grpSpPr>
        <p:sp>
          <p:nvSpPr>
            <p:cNvPr id="30" name="Oval 29">
              <a:extLst>
                <a:ext uri="{FF2B5EF4-FFF2-40B4-BE49-F238E27FC236}">
                  <a16:creationId xmlns:a16="http://schemas.microsoft.com/office/drawing/2014/main" id="{1DD4806A-AF58-4453-B072-6A4A4F038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1" name="Freeform: Shape 30">
              <a:extLst>
                <a:ext uri="{FF2B5EF4-FFF2-40B4-BE49-F238E27FC236}">
                  <a16:creationId xmlns:a16="http://schemas.microsoft.com/office/drawing/2014/main" id="{BA9DFD6B-459F-49A7-AC49-D1DFA73397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32" name="Freeform: Shape 31">
              <a:extLst>
                <a:ext uri="{FF2B5EF4-FFF2-40B4-BE49-F238E27FC236}">
                  <a16:creationId xmlns:a16="http://schemas.microsoft.com/office/drawing/2014/main" id="{4E8CB084-44E1-4B4B-91FF-4A20D55DFD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627"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33" name="Graphic 9">
              <a:extLst>
                <a:ext uri="{FF2B5EF4-FFF2-40B4-BE49-F238E27FC236}">
                  <a16:creationId xmlns:a16="http://schemas.microsoft.com/office/drawing/2014/main" id="{6C295B8D-0725-41E2-9095-AF10CED978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sp>
          <p:nvSpPr>
            <p:cNvPr id="34" name="Graphic 9">
              <a:extLst>
                <a:ext uri="{FF2B5EF4-FFF2-40B4-BE49-F238E27FC236}">
                  <a16:creationId xmlns:a16="http://schemas.microsoft.com/office/drawing/2014/main" id="{BB0B65EA-ACB0-4F3D-96BE-DC8EB96A7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5862" y="556562"/>
              <a:ext cx="2681635" cy="268163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35" name="Graphic 9">
              <a:extLst>
                <a:ext uri="{FF2B5EF4-FFF2-40B4-BE49-F238E27FC236}">
                  <a16:creationId xmlns:a16="http://schemas.microsoft.com/office/drawing/2014/main" id="{8D1B1F2F-C82A-4502-A778-98238C1B0C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56735" y="12053"/>
              <a:ext cx="3857958"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38100" cap="flat">
              <a:solidFill>
                <a:srgbClr val="F7F7F7"/>
              </a:solidFill>
              <a:prstDash val="solid"/>
              <a:miter/>
            </a:ln>
          </p:spPr>
          <p:txBody>
            <a:bodyPr rtlCol="0" anchor="ctr"/>
            <a:lstStyle/>
            <a:p>
              <a:endParaRPr lang="en-US" dirty="0"/>
            </a:p>
          </p:txBody>
        </p:sp>
      </p:grpSp>
      <p:sp>
        <p:nvSpPr>
          <p:cNvPr id="37" name="Texture">
            <a:extLst>
              <a:ext uri="{FF2B5EF4-FFF2-40B4-BE49-F238E27FC236}">
                <a16:creationId xmlns:a16="http://schemas.microsoft.com/office/drawing/2014/main" id="{1A4066CF-83FA-4BF2-8618-AD3CF2DCE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8EAB52-7111-251F-44D9-63E1086F3EF3}"/>
              </a:ext>
            </a:extLst>
          </p:cNvPr>
          <p:cNvSpPr>
            <a:spLocks noGrp="1"/>
          </p:cNvSpPr>
          <p:nvPr>
            <p:ph type="title"/>
          </p:nvPr>
        </p:nvSpPr>
        <p:spPr>
          <a:xfrm>
            <a:off x="457200" y="758952"/>
            <a:ext cx="6943725" cy="1325563"/>
          </a:xfrm>
        </p:spPr>
        <p:txBody>
          <a:bodyPr anchor="b">
            <a:normAutofit/>
          </a:bodyPr>
          <a:lstStyle/>
          <a:p>
            <a:r>
              <a:rPr lang="en-GB" dirty="0"/>
              <a:t>Sottish Borders Council </a:t>
            </a:r>
            <a:br>
              <a:rPr lang="en-GB" dirty="0"/>
            </a:br>
            <a:r>
              <a:rPr lang="en-GB" dirty="0"/>
              <a:t>        SDS Lead</a:t>
            </a:r>
          </a:p>
        </p:txBody>
      </p:sp>
      <p:sp>
        <p:nvSpPr>
          <p:cNvPr id="3" name="Content Placeholder 2">
            <a:extLst>
              <a:ext uri="{FF2B5EF4-FFF2-40B4-BE49-F238E27FC236}">
                <a16:creationId xmlns:a16="http://schemas.microsoft.com/office/drawing/2014/main" id="{97950216-EAFB-0D88-2B83-75A02E2A6707}"/>
              </a:ext>
            </a:extLst>
          </p:cNvPr>
          <p:cNvSpPr>
            <a:spLocks noGrp="1"/>
          </p:cNvSpPr>
          <p:nvPr>
            <p:ph idx="1"/>
          </p:nvPr>
        </p:nvSpPr>
        <p:spPr>
          <a:xfrm>
            <a:off x="231461" y="2442082"/>
            <a:ext cx="6943725" cy="3875603"/>
          </a:xfrm>
        </p:spPr>
        <p:txBody>
          <a:bodyPr>
            <a:normAutofit/>
          </a:bodyPr>
          <a:lstStyle/>
          <a:p>
            <a:pPr marL="342900" lvl="0" indent="-342900">
              <a:buFont typeface="Symbol" panose="05050102010706020507" pitchFamily="18" charset="2"/>
              <a:buChar char=""/>
            </a:pPr>
            <a:r>
              <a:rPr lang="en-GB" sz="1900">
                <a:effectLst/>
                <a:latin typeface="Calibri" panose="020F0502020204030204" pitchFamily="34" charset="0"/>
                <a:ea typeface="Calibri" panose="020F0502020204030204" pitchFamily="34" charset="0"/>
              </a:rPr>
              <a:t>My Job Title and Role</a:t>
            </a:r>
          </a:p>
          <a:p>
            <a:pPr indent="0">
              <a:buNone/>
            </a:pPr>
            <a:r>
              <a:rPr lang="en-GB" sz="1900">
                <a:effectLst/>
                <a:latin typeface="Calibri" panose="020F0502020204030204" pitchFamily="34" charset="0"/>
                <a:ea typeface="Calibri" panose="020F0502020204030204" pitchFamily="34" charset="0"/>
              </a:rPr>
              <a:t> </a:t>
            </a:r>
          </a:p>
          <a:p>
            <a:pPr marL="342900" lvl="0" indent="-342900">
              <a:buFont typeface="Symbol" panose="05050102010706020507" pitchFamily="18" charset="2"/>
              <a:buChar char=""/>
            </a:pPr>
            <a:r>
              <a:rPr lang="en-GB" sz="1900">
                <a:effectLst/>
                <a:latin typeface="Calibri" panose="020F0502020204030204" pitchFamily="34" charset="0"/>
                <a:ea typeface="Calibri" panose="020F0502020204030204" pitchFamily="34" charset="0"/>
              </a:rPr>
              <a:t>My interview – a lesson in Co-Production!</a:t>
            </a:r>
          </a:p>
          <a:p>
            <a:pPr marL="457200"/>
            <a:endParaRPr lang="en-GB" sz="19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a:effectLst/>
                <a:latin typeface="Calibri" panose="020F0502020204030204" pitchFamily="34" charset="0"/>
                <a:ea typeface="Calibri" panose="020F0502020204030204" pitchFamily="34" charset="0"/>
              </a:rPr>
              <a:t>Involvement with the Forum – sense of History</a:t>
            </a:r>
          </a:p>
          <a:p>
            <a:endParaRPr lang="en-GB" sz="19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a:effectLst/>
                <a:latin typeface="Calibri" panose="020F0502020204030204" pitchFamily="34" charset="0"/>
                <a:ea typeface="Calibri" panose="020F0502020204030204" pitchFamily="34" charset="0"/>
              </a:rPr>
              <a:t>The SDS working Group and its Purpose</a:t>
            </a:r>
          </a:p>
          <a:p>
            <a:pPr marL="457200"/>
            <a:endParaRPr lang="en-GB" sz="19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a:effectLst/>
                <a:latin typeface="Calibri" panose="020F0502020204030204" pitchFamily="34" charset="0"/>
                <a:ea typeface="Calibri" panose="020F0502020204030204" pitchFamily="34" charset="0"/>
              </a:rPr>
              <a:t>The Road Ahead - Priorities</a:t>
            </a:r>
          </a:p>
          <a:p>
            <a:pPr indent="0">
              <a:buNone/>
            </a:pPr>
            <a:r>
              <a:rPr lang="en-GB" sz="1900">
                <a:effectLst/>
                <a:latin typeface="Calibri" panose="020F0502020204030204" pitchFamily="34" charset="0"/>
                <a:ea typeface="Calibri" panose="020F0502020204030204" pitchFamily="34" charset="0"/>
              </a:rPr>
              <a:t> </a:t>
            </a:r>
          </a:p>
          <a:p>
            <a:endParaRPr lang="en-GB" sz="1900"/>
          </a:p>
        </p:txBody>
      </p:sp>
      <p:pic>
        <p:nvPicPr>
          <p:cNvPr id="5" name="Picture 4" descr="Logo&#10;&#10;Description automatically generated">
            <a:extLst>
              <a:ext uri="{FF2B5EF4-FFF2-40B4-BE49-F238E27FC236}">
                <a16:creationId xmlns:a16="http://schemas.microsoft.com/office/drawing/2014/main" id="{A6F76349-415D-C3F8-9D16-AF196213C3D8}"/>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8484561" y="725850"/>
            <a:ext cx="2625125" cy="2625125"/>
          </a:xfrm>
          <a:prstGeom prst="rect">
            <a:avLst/>
          </a:prstGeom>
        </p:spPr>
      </p:pic>
    </p:spTree>
    <p:extLst>
      <p:ext uri="{BB962C8B-B14F-4D97-AF65-F5344CB8AC3E}">
        <p14:creationId xmlns:p14="http://schemas.microsoft.com/office/powerpoint/2010/main" val="23950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6ADF100-0894-91EF-C41B-43BD43249454}"/>
              </a:ext>
            </a:extLst>
          </p:cNvPr>
          <p:cNvSpPr>
            <a:spLocks noGrp="1"/>
          </p:cNvSpPr>
          <p:nvPr>
            <p:ph type="title"/>
          </p:nvPr>
        </p:nvSpPr>
        <p:spPr>
          <a:xfrm>
            <a:off x="227520" y="348860"/>
            <a:ext cx="8450783" cy="1164058"/>
          </a:xfrm>
        </p:spPr>
        <p:txBody>
          <a:bodyPr>
            <a:normAutofit/>
          </a:bodyPr>
          <a:lstStyle/>
          <a:p>
            <a:r>
              <a:rPr lang="en-GB" b="1" dirty="0">
                <a:latin typeface="+mn-lt"/>
              </a:rPr>
              <a:t>Key areas to cover: </a:t>
            </a:r>
            <a:br>
              <a:rPr lang="en-GB" b="1" dirty="0">
                <a:latin typeface="+mn-lt"/>
              </a:rPr>
            </a:br>
            <a:r>
              <a:rPr lang="en-GB" sz="3200" b="1" dirty="0">
                <a:latin typeface="+mn-lt"/>
              </a:rPr>
              <a:t>SDS Scotland - Mark Han-Johnston</a:t>
            </a:r>
            <a:endParaRPr lang="en-GB" sz="3200" dirty="0"/>
          </a:p>
        </p:txBody>
      </p:sp>
      <p:sp>
        <p:nvSpPr>
          <p:cNvPr id="3" name="Content Placeholder 2">
            <a:extLst>
              <a:ext uri="{FF2B5EF4-FFF2-40B4-BE49-F238E27FC236}">
                <a16:creationId xmlns:a16="http://schemas.microsoft.com/office/drawing/2014/main" id="{DD36D6BC-927E-7C3F-F671-1EED73DD80B1}"/>
              </a:ext>
            </a:extLst>
          </p:cNvPr>
          <p:cNvSpPr>
            <a:spLocks noGrp="1"/>
          </p:cNvSpPr>
          <p:nvPr>
            <p:ph idx="1"/>
          </p:nvPr>
        </p:nvSpPr>
        <p:spPr>
          <a:xfrm>
            <a:off x="3048" y="1861776"/>
            <a:ext cx="8327627" cy="4996223"/>
          </a:xfrm>
        </p:spPr>
        <p:txBody>
          <a:bodyPr>
            <a:normAutofit/>
          </a:bodyPr>
          <a:lstStyle/>
          <a:p>
            <a:r>
              <a:rPr lang="en-GB" b="1" dirty="0"/>
              <a:t>Influencing leadership, systems and culture                                              </a:t>
            </a:r>
            <a:r>
              <a:rPr lang="en-GB" dirty="0"/>
              <a:t>- working in partnership with your Local Authority</a:t>
            </a:r>
          </a:p>
          <a:p>
            <a:r>
              <a:rPr lang="en-GB" dirty="0"/>
              <a:t>How the group </a:t>
            </a:r>
            <a:r>
              <a:rPr lang="en-GB" b="1" u="sng" dirty="0"/>
              <a:t>developed themselves first</a:t>
            </a:r>
          </a:p>
          <a:p>
            <a:r>
              <a:rPr lang="en-GB" dirty="0"/>
              <a:t>How the Forum were able to ‘</a:t>
            </a:r>
            <a:r>
              <a:rPr lang="en-GB" b="1" u="sng" dirty="0"/>
              <a:t>get the attention</a:t>
            </a:r>
            <a:r>
              <a:rPr lang="en-GB" dirty="0"/>
              <a:t>’ of the Local Authority</a:t>
            </a:r>
          </a:p>
          <a:p>
            <a:pPr marL="0" indent="0">
              <a:buNone/>
            </a:pPr>
            <a:r>
              <a:rPr lang="en-GB" dirty="0"/>
              <a:t>- They did this through the use of a Participation Request</a:t>
            </a:r>
          </a:p>
          <a:p>
            <a:r>
              <a:rPr lang="en-GB" dirty="0"/>
              <a:t>How they </a:t>
            </a:r>
            <a:r>
              <a:rPr lang="en-GB" b="1" u="sng" dirty="0"/>
              <a:t>developed the relationship</a:t>
            </a:r>
            <a:r>
              <a:rPr lang="en-GB" b="1" dirty="0"/>
              <a:t> </a:t>
            </a:r>
            <a:r>
              <a:rPr lang="en-GB" dirty="0"/>
              <a:t>through the Participation Request</a:t>
            </a:r>
          </a:p>
          <a:p>
            <a:pPr marL="0" indent="0">
              <a:buNone/>
            </a:pPr>
            <a:r>
              <a:rPr lang="en-GB" dirty="0"/>
              <a:t>- their commitment, wider member involvement, holding to the SDS Principles and values</a:t>
            </a:r>
          </a:p>
          <a:p>
            <a:r>
              <a:rPr lang="en-GB" dirty="0"/>
              <a:t>How they were </a:t>
            </a:r>
            <a:r>
              <a:rPr lang="en-GB" b="1" u="sng" dirty="0"/>
              <a:t>taken seriously</a:t>
            </a:r>
            <a:r>
              <a:rPr lang="en-GB" b="1" dirty="0"/>
              <a:t> </a:t>
            </a:r>
            <a:r>
              <a:rPr lang="en-GB" dirty="0"/>
              <a:t>as an organisation</a:t>
            </a:r>
          </a:p>
          <a:p>
            <a:pPr marL="0" indent="0">
              <a:buNone/>
            </a:pPr>
            <a:r>
              <a:rPr lang="en-GB" dirty="0"/>
              <a:t>- they worked hard and checked the detail, kept to the task, offered to support the work needed</a:t>
            </a:r>
          </a:p>
          <a:p>
            <a:r>
              <a:rPr lang="en-GB" dirty="0"/>
              <a:t>SDS Scotland’s role in this journey</a:t>
            </a:r>
          </a:p>
        </p:txBody>
      </p:sp>
      <p:pic>
        <p:nvPicPr>
          <p:cNvPr id="5" name="Picture 4" descr="Logo&#10;&#10;Description automatically generated">
            <a:extLst>
              <a:ext uri="{FF2B5EF4-FFF2-40B4-BE49-F238E27FC236}">
                <a16:creationId xmlns:a16="http://schemas.microsoft.com/office/drawing/2014/main" id="{9328E4DC-DF21-14DD-5F62-27D80D00250D}"/>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pic>
        <p:nvPicPr>
          <p:cNvPr id="6" name="Picture 5">
            <a:extLst>
              <a:ext uri="{FF2B5EF4-FFF2-40B4-BE49-F238E27FC236}">
                <a16:creationId xmlns:a16="http://schemas.microsoft.com/office/drawing/2014/main" id="{1B78B47B-464F-1264-B616-DD5DDEEDD7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02182" y="4752805"/>
            <a:ext cx="2582600" cy="1473804"/>
          </a:xfrm>
          <a:prstGeom prst="rect">
            <a:avLst/>
          </a:prstGeom>
        </p:spPr>
      </p:pic>
    </p:spTree>
    <p:extLst>
      <p:ext uri="{BB962C8B-B14F-4D97-AF65-F5344CB8AC3E}">
        <p14:creationId xmlns:p14="http://schemas.microsoft.com/office/powerpoint/2010/main" val="284617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4"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7" name="Oval 16">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8" name="Freeform: Shape 17">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9" name="Freeform: Shape 18">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20"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2"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AF56E07-D54B-BB9E-1744-015A6AF6912C}"/>
              </a:ext>
            </a:extLst>
          </p:cNvPr>
          <p:cNvSpPr>
            <a:spLocks noGrp="1"/>
          </p:cNvSpPr>
          <p:nvPr>
            <p:ph type="title"/>
          </p:nvPr>
        </p:nvSpPr>
        <p:spPr>
          <a:xfrm>
            <a:off x="457201" y="668049"/>
            <a:ext cx="6975566" cy="1325563"/>
          </a:xfrm>
        </p:spPr>
        <p:txBody>
          <a:bodyPr>
            <a:normAutofit/>
          </a:bodyPr>
          <a:lstStyle/>
          <a:p>
            <a:r>
              <a:rPr lang="en-GB" b="1" dirty="0">
                <a:latin typeface="+mn-lt"/>
              </a:rPr>
              <a:t>Role of SDS Scotland:</a:t>
            </a:r>
            <a:endParaRPr lang="en-GB" dirty="0"/>
          </a:p>
        </p:txBody>
      </p:sp>
      <p:sp>
        <p:nvSpPr>
          <p:cNvPr id="9" name="Content Placeholder 8">
            <a:extLst>
              <a:ext uri="{FF2B5EF4-FFF2-40B4-BE49-F238E27FC236}">
                <a16:creationId xmlns:a16="http://schemas.microsoft.com/office/drawing/2014/main" id="{95A90713-6200-A034-1B3A-B9FA1FF2EA1D}"/>
              </a:ext>
            </a:extLst>
          </p:cNvPr>
          <p:cNvSpPr>
            <a:spLocks noGrp="1"/>
          </p:cNvSpPr>
          <p:nvPr>
            <p:ph idx="1"/>
          </p:nvPr>
        </p:nvSpPr>
        <p:spPr>
          <a:xfrm>
            <a:off x="457201" y="2096713"/>
            <a:ext cx="6975566" cy="4080250"/>
          </a:xfrm>
        </p:spPr>
        <p:txBody>
          <a:bodyPr>
            <a:normAutofit/>
          </a:bodyPr>
          <a:lstStyle/>
          <a:p>
            <a:r>
              <a:rPr lang="en-GB" b="1" u="sng" dirty="0"/>
              <a:t>Development and Capacity Building</a:t>
            </a:r>
          </a:p>
          <a:p>
            <a:r>
              <a:rPr lang="en-GB" dirty="0"/>
              <a:t>We had been invited by the Forum to hold a session looking at the development of a </a:t>
            </a:r>
            <a:r>
              <a:rPr lang="en-GB" b="1" dirty="0"/>
              <a:t>Constitution</a:t>
            </a:r>
          </a:p>
          <a:p>
            <a:r>
              <a:rPr lang="en-GB" dirty="0"/>
              <a:t>This gave members of the Forum the opportunity to ‘</a:t>
            </a:r>
            <a:r>
              <a:rPr lang="en-GB" b="1" dirty="0"/>
              <a:t>step back</a:t>
            </a:r>
            <a:r>
              <a:rPr lang="en-GB" dirty="0"/>
              <a:t>’ and consider what they would like to </a:t>
            </a:r>
            <a:r>
              <a:rPr lang="en-GB" b="1" dirty="0"/>
              <a:t>achieve as a group</a:t>
            </a:r>
          </a:p>
          <a:p>
            <a:r>
              <a:rPr lang="en-GB" dirty="0"/>
              <a:t>It enabled people to </a:t>
            </a:r>
            <a:r>
              <a:rPr lang="en-GB" b="1" dirty="0"/>
              <a:t>clarify the groups role, priorities</a:t>
            </a:r>
            <a:r>
              <a:rPr lang="en-GB" dirty="0"/>
              <a:t> and how they would like to develop in the future</a:t>
            </a:r>
          </a:p>
          <a:p>
            <a:r>
              <a:rPr lang="en-GB" dirty="0"/>
              <a:t>This was the first step to becoming a more </a:t>
            </a:r>
            <a:r>
              <a:rPr lang="en-GB" b="1" dirty="0"/>
              <a:t>formal, organised group </a:t>
            </a:r>
            <a:r>
              <a:rPr lang="en-GB" dirty="0"/>
              <a:t>of local people with a range of common experiences and concerns</a:t>
            </a:r>
          </a:p>
          <a:p>
            <a:endParaRPr lang="en-US" dirty="0"/>
          </a:p>
        </p:txBody>
      </p:sp>
      <p:pic>
        <p:nvPicPr>
          <p:cNvPr id="5" name="Content Placeholder 4" descr="Logo&#10;&#10;Description automatically generated">
            <a:extLst>
              <a:ext uri="{FF2B5EF4-FFF2-40B4-BE49-F238E27FC236}">
                <a16:creationId xmlns:a16="http://schemas.microsoft.com/office/drawing/2014/main" id="{469E7CA7-9BDA-7048-2741-B8B92A86AC33}"/>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pic>
        <p:nvPicPr>
          <p:cNvPr id="6" name="Picture 5">
            <a:extLst>
              <a:ext uri="{FF2B5EF4-FFF2-40B4-BE49-F238E27FC236}">
                <a16:creationId xmlns:a16="http://schemas.microsoft.com/office/drawing/2014/main" id="{76777208-24B4-C895-0E20-B459928DF6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72856" y="4628133"/>
            <a:ext cx="2582600" cy="1473804"/>
          </a:xfrm>
          <a:prstGeom prst="rect">
            <a:avLst/>
          </a:prstGeom>
        </p:spPr>
      </p:pic>
    </p:spTree>
    <p:extLst>
      <p:ext uri="{BB962C8B-B14F-4D97-AF65-F5344CB8AC3E}">
        <p14:creationId xmlns:p14="http://schemas.microsoft.com/office/powerpoint/2010/main" val="3816860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A8C01EDC-3795-EF22-FF6C-7119C12983F2}"/>
              </a:ext>
            </a:extLst>
          </p:cNvPr>
          <p:cNvSpPr>
            <a:spLocks noGrp="1"/>
          </p:cNvSpPr>
          <p:nvPr>
            <p:ph type="title"/>
          </p:nvPr>
        </p:nvSpPr>
        <p:spPr>
          <a:xfrm>
            <a:off x="457201" y="668049"/>
            <a:ext cx="6975566" cy="1325563"/>
          </a:xfrm>
        </p:spPr>
        <p:txBody>
          <a:bodyPr>
            <a:normAutofit/>
          </a:bodyPr>
          <a:lstStyle/>
          <a:p>
            <a:r>
              <a:rPr lang="en-GB" sz="3100" b="1">
                <a:latin typeface="+mn-lt"/>
              </a:rPr>
              <a:t>Development of a real partnership</a:t>
            </a:r>
            <a:br>
              <a:rPr lang="en-GB" sz="3100" b="1">
                <a:latin typeface="+mn-lt"/>
              </a:rPr>
            </a:br>
            <a:r>
              <a:rPr lang="en-GB" sz="3100" b="1">
                <a:latin typeface="+mn-lt"/>
              </a:rPr>
              <a:t>The Participation Request:</a:t>
            </a:r>
            <a:endParaRPr lang="en-GB" sz="3100"/>
          </a:p>
        </p:txBody>
      </p:sp>
      <p:sp>
        <p:nvSpPr>
          <p:cNvPr id="3" name="Content Placeholder 2">
            <a:extLst>
              <a:ext uri="{FF2B5EF4-FFF2-40B4-BE49-F238E27FC236}">
                <a16:creationId xmlns:a16="http://schemas.microsoft.com/office/drawing/2014/main" id="{E83C538A-B81A-8B42-0C53-9FA51B3AB897}"/>
              </a:ext>
            </a:extLst>
          </p:cNvPr>
          <p:cNvSpPr>
            <a:spLocks noGrp="1"/>
          </p:cNvSpPr>
          <p:nvPr>
            <p:ph idx="1"/>
          </p:nvPr>
        </p:nvSpPr>
        <p:spPr>
          <a:xfrm>
            <a:off x="785769" y="2109701"/>
            <a:ext cx="6975566" cy="4080250"/>
          </a:xfrm>
        </p:spPr>
        <p:txBody>
          <a:bodyPr>
            <a:normAutofit fontScale="92500" lnSpcReduction="10000"/>
          </a:bodyPr>
          <a:lstStyle/>
          <a:p>
            <a:pPr marL="0" indent="0">
              <a:buNone/>
            </a:pPr>
            <a:r>
              <a:rPr lang="en-GB" sz="1600" dirty="0"/>
              <a:t>The Participation Request asked:</a:t>
            </a:r>
          </a:p>
          <a:p>
            <a:r>
              <a:rPr lang="en-GB" sz="1600" dirty="0"/>
              <a:t>For involvement in an </a:t>
            </a:r>
            <a:r>
              <a:rPr lang="en-GB" sz="1600" b="1" dirty="0"/>
              <a:t>Outcome Improvement Process </a:t>
            </a:r>
            <a:r>
              <a:rPr lang="en-GB" sz="1600" dirty="0"/>
              <a:t>– as a </a:t>
            </a:r>
            <a:r>
              <a:rPr lang="en-GB" sz="1600" b="1" dirty="0"/>
              <a:t>‘community of interest’</a:t>
            </a:r>
          </a:p>
          <a:p>
            <a:r>
              <a:rPr lang="en-GB" sz="1600" dirty="0"/>
              <a:t>To improve </a:t>
            </a:r>
            <a:r>
              <a:rPr lang="en-GB" sz="1600" b="1" dirty="0"/>
              <a:t>health and well-being</a:t>
            </a:r>
            <a:r>
              <a:rPr lang="en-GB" sz="1600" dirty="0"/>
              <a:t> outcomes for people using a direct payment</a:t>
            </a:r>
          </a:p>
          <a:p>
            <a:r>
              <a:rPr lang="en-GB" sz="1600" dirty="0"/>
              <a:t>That ensures people could </a:t>
            </a:r>
            <a:r>
              <a:rPr lang="en-GB" sz="1600" b="1" dirty="0"/>
              <a:t>exercise a choice </a:t>
            </a:r>
            <a:r>
              <a:rPr lang="en-GB" sz="1600" dirty="0"/>
              <a:t>regarding the use of </a:t>
            </a:r>
            <a:r>
              <a:rPr lang="en-GB" sz="1600" b="1" dirty="0"/>
              <a:t>pre-payment cards</a:t>
            </a:r>
          </a:p>
          <a:p>
            <a:r>
              <a:rPr lang="en-GB" sz="1600" dirty="0"/>
              <a:t>That upheld the </a:t>
            </a:r>
            <a:r>
              <a:rPr lang="en-GB" sz="1600" b="1" dirty="0"/>
              <a:t>SDS Statutory Principles </a:t>
            </a:r>
            <a:r>
              <a:rPr lang="en-GB" sz="1600" dirty="0"/>
              <a:t>– embedded SDS expectations</a:t>
            </a:r>
          </a:p>
          <a:p>
            <a:pPr marL="0" indent="0">
              <a:buNone/>
            </a:pPr>
            <a:r>
              <a:rPr lang="en-GB" sz="1600" dirty="0"/>
              <a:t>It also produced the development of an </a:t>
            </a:r>
            <a:r>
              <a:rPr lang="en-GB" sz="1600" b="1" dirty="0"/>
              <a:t>Equality Impact Assessment</a:t>
            </a:r>
            <a:endParaRPr lang="en-GB" sz="1600" dirty="0"/>
          </a:p>
          <a:p>
            <a:r>
              <a:rPr lang="en-GB" sz="1600" dirty="0"/>
              <a:t>This required all parties to consider the </a:t>
            </a:r>
            <a:r>
              <a:rPr lang="en-GB" sz="1600" b="1" dirty="0"/>
              <a:t>impact of any change</a:t>
            </a:r>
            <a:r>
              <a:rPr lang="en-GB" sz="1600" dirty="0"/>
              <a:t> on people’s access to SDS</a:t>
            </a:r>
          </a:p>
          <a:p>
            <a:r>
              <a:rPr lang="en-GB" sz="1600" dirty="0"/>
              <a:t>This was the first step to be ‘</a:t>
            </a:r>
            <a:r>
              <a:rPr lang="en-GB" sz="1600" b="1" dirty="0"/>
              <a:t>taken seriously</a:t>
            </a:r>
            <a:r>
              <a:rPr lang="en-GB" sz="1600" dirty="0"/>
              <a:t>’ by the Local Authority</a:t>
            </a:r>
          </a:p>
          <a:p>
            <a:pPr marL="0" indent="0">
              <a:buNone/>
            </a:pPr>
            <a:r>
              <a:rPr lang="en-GB" sz="1600" dirty="0"/>
              <a:t>The impact on the Local Authority:</a:t>
            </a:r>
          </a:p>
          <a:p>
            <a:r>
              <a:rPr lang="en-GB" sz="1600" dirty="0"/>
              <a:t>Brought senior Managers and other Council staff </a:t>
            </a:r>
            <a:r>
              <a:rPr lang="en-GB" sz="1600" b="1" dirty="0"/>
              <a:t>to the table</a:t>
            </a:r>
          </a:p>
          <a:p>
            <a:r>
              <a:rPr lang="en-GB" sz="1600" dirty="0"/>
              <a:t>Created an </a:t>
            </a:r>
            <a:r>
              <a:rPr lang="en-GB" sz="1600" b="1" dirty="0"/>
              <a:t>opportunity for mutual learning </a:t>
            </a:r>
            <a:r>
              <a:rPr lang="en-GB" sz="1600" dirty="0"/>
              <a:t>and </a:t>
            </a:r>
            <a:r>
              <a:rPr lang="en-GB" sz="1600" b="1" dirty="0"/>
              <a:t>relationship building</a:t>
            </a:r>
          </a:p>
          <a:p>
            <a:endParaRPr lang="en-GB" sz="1400" dirty="0"/>
          </a:p>
        </p:txBody>
      </p:sp>
      <p:pic>
        <p:nvPicPr>
          <p:cNvPr id="5" name="Picture 4" descr="Logo&#10;&#10;Description automatically generated">
            <a:extLst>
              <a:ext uri="{FF2B5EF4-FFF2-40B4-BE49-F238E27FC236}">
                <a16:creationId xmlns:a16="http://schemas.microsoft.com/office/drawing/2014/main" id="{609A5EB6-BA9F-0B25-1579-1307699398A7}"/>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pic>
        <p:nvPicPr>
          <p:cNvPr id="6" name="Picture 5">
            <a:extLst>
              <a:ext uri="{FF2B5EF4-FFF2-40B4-BE49-F238E27FC236}">
                <a16:creationId xmlns:a16="http://schemas.microsoft.com/office/drawing/2014/main" id="{910D4888-5229-6DB3-521C-092B9E86AB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67608" y="5074537"/>
            <a:ext cx="2582600" cy="1473804"/>
          </a:xfrm>
          <a:prstGeom prst="rect">
            <a:avLst/>
          </a:prstGeom>
        </p:spPr>
      </p:pic>
    </p:spTree>
    <p:extLst>
      <p:ext uri="{BB962C8B-B14F-4D97-AF65-F5344CB8AC3E}">
        <p14:creationId xmlns:p14="http://schemas.microsoft.com/office/powerpoint/2010/main" val="129936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B4ED635-4B83-3BC6-C18D-9B2FC74E597C}"/>
              </a:ext>
            </a:extLst>
          </p:cNvPr>
          <p:cNvSpPr>
            <a:spLocks noGrp="1"/>
          </p:cNvSpPr>
          <p:nvPr>
            <p:ph type="title"/>
          </p:nvPr>
        </p:nvSpPr>
        <p:spPr>
          <a:xfrm>
            <a:off x="457201" y="668049"/>
            <a:ext cx="6975566" cy="1325563"/>
          </a:xfrm>
        </p:spPr>
        <p:txBody>
          <a:bodyPr>
            <a:normAutofit/>
          </a:bodyPr>
          <a:lstStyle/>
          <a:p>
            <a:r>
              <a:rPr lang="en-GB" sz="3100" b="1">
                <a:latin typeface="+mn-lt"/>
              </a:rPr>
              <a:t>Further developing the relationship with the Local Authority</a:t>
            </a:r>
            <a:endParaRPr lang="en-GB" sz="3100"/>
          </a:p>
        </p:txBody>
      </p:sp>
      <p:sp>
        <p:nvSpPr>
          <p:cNvPr id="3" name="Content Placeholder 2">
            <a:extLst>
              <a:ext uri="{FF2B5EF4-FFF2-40B4-BE49-F238E27FC236}">
                <a16:creationId xmlns:a16="http://schemas.microsoft.com/office/drawing/2014/main" id="{5864F8F0-B7DB-6150-A5A6-ABAAB2E6E9B1}"/>
              </a:ext>
            </a:extLst>
          </p:cNvPr>
          <p:cNvSpPr>
            <a:spLocks noGrp="1"/>
          </p:cNvSpPr>
          <p:nvPr>
            <p:ph idx="1"/>
          </p:nvPr>
        </p:nvSpPr>
        <p:spPr>
          <a:xfrm>
            <a:off x="483719" y="2109701"/>
            <a:ext cx="6975566" cy="4080250"/>
          </a:xfrm>
        </p:spPr>
        <p:txBody>
          <a:bodyPr>
            <a:normAutofit lnSpcReduction="10000"/>
          </a:bodyPr>
          <a:lstStyle/>
          <a:p>
            <a:pPr marL="0" indent="0">
              <a:buNone/>
            </a:pPr>
            <a:r>
              <a:rPr lang="en-GB" sz="2800" b="1" u="sng" dirty="0"/>
              <a:t>My Support My Choice Research</a:t>
            </a:r>
            <a:r>
              <a:rPr lang="en-GB" sz="2800" b="1" dirty="0"/>
              <a:t>:</a:t>
            </a:r>
          </a:p>
          <a:p>
            <a:r>
              <a:rPr lang="en-GB" sz="2800" dirty="0"/>
              <a:t>Following the research a </a:t>
            </a:r>
            <a:r>
              <a:rPr lang="en-GB" sz="2800" b="1" dirty="0"/>
              <a:t>Feedback Event                                                        </a:t>
            </a:r>
            <a:r>
              <a:rPr lang="en-GB" sz="2800" dirty="0"/>
              <a:t>was held for local stakeholders</a:t>
            </a:r>
          </a:p>
          <a:p>
            <a:r>
              <a:rPr lang="en-GB" sz="2800" dirty="0"/>
              <a:t>The research </a:t>
            </a:r>
            <a:r>
              <a:rPr lang="en-GB" sz="2800" b="1" dirty="0"/>
              <a:t>report, findings and recommendations</a:t>
            </a:r>
            <a:r>
              <a:rPr lang="en-GB" sz="2800" dirty="0"/>
              <a:t>                                           were shared with everyone</a:t>
            </a:r>
          </a:p>
          <a:p>
            <a:r>
              <a:rPr lang="en-GB" sz="2800" dirty="0"/>
              <a:t>The Local Authority provided their feedback</a:t>
            </a:r>
          </a:p>
          <a:p>
            <a:r>
              <a:rPr lang="en-GB" sz="2800" b="1" dirty="0"/>
              <a:t>Follow-up discussions </a:t>
            </a:r>
            <a:r>
              <a:rPr lang="en-GB" sz="2800" dirty="0"/>
              <a:t>were arranged locally to look at the recommendations – this involved the SDS Forum  </a:t>
            </a:r>
          </a:p>
          <a:p>
            <a:endParaRPr lang="en-GB" dirty="0"/>
          </a:p>
        </p:txBody>
      </p:sp>
      <p:pic>
        <p:nvPicPr>
          <p:cNvPr id="5" name="Picture 4" descr="Logo&#10;&#10;Description automatically generated">
            <a:extLst>
              <a:ext uri="{FF2B5EF4-FFF2-40B4-BE49-F238E27FC236}">
                <a16:creationId xmlns:a16="http://schemas.microsoft.com/office/drawing/2014/main" id="{1C9E18B4-34F5-D20E-B2D4-37510157C1E3}"/>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pic>
        <p:nvPicPr>
          <p:cNvPr id="6" name="Picture 5">
            <a:extLst>
              <a:ext uri="{FF2B5EF4-FFF2-40B4-BE49-F238E27FC236}">
                <a16:creationId xmlns:a16="http://schemas.microsoft.com/office/drawing/2014/main" id="{3CBFF110-2FEB-C8E7-E974-8872F9D9A6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0233" y="4887697"/>
            <a:ext cx="2582600" cy="1473804"/>
          </a:xfrm>
          <a:prstGeom prst="rect">
            <a:avLst/>
          </a:prstGeom>
        </p:spPr>
      </p:pic>
    </p:spTree>
    <p:extLst>
      <p:ext uri="{BB962C8B-B14F-4D97-AF65-F5344CB8AC3E}">
        <p14:creationId xmlns:p14="http://schemas.microsoft.com/office/powerpoint/2010/main" val="3108021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F1337C9D-1D2A-24D2-32AA-09CAE07A9FC7}"/>
              </a:ext>
            </a:extLst>
          </p:cNvPr>
          <p:cNvSpPr>
            <a:spLocks noGrp="1"/>
          </p:cNvSpPr>
          <p:nvPr>
            <p:ph type="title"/>
          </p:nvPr>
        </p:nvSpPr>
        <p:spPr>
          <a:xfrm>
            <a:off x="457201" y="668049"/>
            <a:ext cx="6975566" cy="1325563"/>
          </a:xfrm>
        </p:spPr>
        <p:txBody>
          <a:bodyPr>
            <a:normAutofit/>
          </a:bodyPr>
          <a:lstStyle/>
          <a:p>
            <a:r>
              <a:rPr lang="en-GB" b="1" dirty="0">
                <a:latin typeface="+mn-lt"/>
              </a:rPr>
              <a:t>Ongoing role of SDS Scotland:</a:t>
            </a:r>
            <a:endParaRPr lang="en-GB" dirty="0"/>
          </a:p>
        </p:txBody>
      </p:sp>
      <p:sp>
        <p:nvSpPr>
          <p:cNvPr id="3" name="Content Placeholder 2">
            <a:extLst>
              <a:ext uri="{FF2B5EF4-FFF2-40B4-BE49-F238E27FC236}">
                <a16:creationId xmlns:a16="http://schemas.microsoft.com/office/drawing/2014/main" id="{084DBB04-7140-C1F0-836E-429E72AFD585}"/>
              </a:ext>
            </a:extLst>
          </p:cNvPr>
          <p:cNvSpPr>
            <a:spLocks noGrp="1"/>
          </p:cNvSpPr>
          <p:nvPr>
            <p:ph idx="1"/>
          </p:nvPr>
        </p:nvSpPr>
        <p:spPr>
          <a:xfrm>
            <a:off x="457201" y="2096713"/>
            <a:ext cx="6975566" cy="4080250"/>
          </a:xfrm>
        </p:spPr>
        <p:txBody>
          <a:bodyPr>
            <a:normAutofit/>
          </a:bodyPr>
          <a:lstStyle/>
          <a:p>
            <a:r>
              <a:rPr lang="en-GB" b="1" u="sng" dirty="0"/>
              <a:t>Information, Support, connecting people and being a critical friend</a:t>
            </a:r>
          </a:p>
          <a:p>
            <a:r>
              <a:rPr lang="en-GB" dirty="0"/>
              <a:t>We could relate </a:t>
            </a:r>
            <a:r>
              <a:rPr lang="en-GB" b="1" dirty="0"/>
              <a:t>local issues to national expectations                          </a:t>
            </a:r>
            <a:r>
              <a:rPr lang="en-GB" dirty="0"/>
              <a:t>(</a:t>
            </a:r>
            <a:r>
              <a:rPr lang="en-GB" dirty="0" err="1"/>
              <a:t>eg</a:t>
            </a:r>
            <a:r>
              <a:rPr lang="en-GB" dirty="0"/>
              <a:t> Legislation and Guidance)</a:t>
            </a:r>
          </a:p>
          <a:p>
            <a:r>
              <a:rPr lang="en-GB" dirty="0"/>
              <a:t>We could </a:t>
            </a:r>
            <a:r>
              <a:rPr lang="en-GB" b="1" dirty="0"/>
              <a:t>connect people </a:t>
            </a:r>
            <a:r>
              <a:rPr lang="en-GB" dirty="0"/>
              <a:t>to other sources of information, support and expertise (</a:t>
            </a:r>
            <a:r>
              <a:rPr lang="en-GB" dirty="0" err="1"/>
              <a:t>eg</a:t>
            </a:r>
            <a:r>
              <a:rPr lang="en-GB" dirty="0"/>
              <a:t> Andrew Paterson at the Scottish Community Development Centre) (Participation Requests)</a:t>
            </a:r>
          </a:p>
          <a:p>
            <a:r>
              <a:rPr lang="en-GB" dirty="0"/>
              <a:t>We brought </a:t>
            </a:r>
            <a:r>
              <a:rPr lang="en-GB" b="1" dirty="0"/>
              <a:t>evidence of local experience of accessing SDS </a:t>
            </a:r>
            <a:r>
              <a:rPr lang="en-GB" dirty="0"/>
              <a:t>through our ‘</a:t>
            </a:r>
            <a:r>
              <a:rPr lang="en-GB" b="1" dirty="0"/>
              <a:t>My Support My Choice</a:t>
            </a:r>
            <a:r>
              <a:rPr lang="en-GB" dirty="0"/>
              <a:t>’ research – we involved the Forum in the feedback session we held</a:t>
            </a:r>
          </a:p>
          <a:p>
            <a:r>
              <a:rPr lang="en-GB" dirty="0"/>
              <a:t>We were invited as an </a:t>
            </a:r>
            <a:r>
              <a:rPr lang="en-GB" b="1" dirty="0"/>
              <a:t>interested party </a:t>
            </a:r>
            <a:r>
              <a:rPr lang="en-GB" dirty="0"/>
              <a:t>to the Participation Request</a:t>
            </a:r>
          </a:p>
          <a:p>
            <a:endParaRPr lang="en-GB" dirty="0"/>
          </a:p>
        </p:txBody>
      </p:sp>
      <p:pic>
        <p:nvPicPr>
          <p:cNvPr id="5" name="Picture 4" descr="Logo&#10;&#10;Description automatically generated">
            <a:extLst>
              <a:ext uri="{FF2B5EF4-FFF2-40B4-BE49-F238E27FC236}">
                <a16:creationId xmlns:a16="http://schemas.microsoft.com/office/drawing/2014/main" id="{938E41B7-ACF5-A297-9147-54EC54F03F3F}"/>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pic>
        <p:nvPicPr>
          <p:cNvPr id="6" name="Picture 5">
            <a:extLst>
              <a:ext uri="{FF2B5EF4-FFF2-40B4-BE49-F238E27FC236}">
                <a16:creationId xmlns:a16="http://schemas.microsoft.com/office/drawing/2014/main" id="{8F6AD933-D0F5-D609-0416-64197223ABB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66015" y="101943"/>
            <a:ext cx="2582600" cy="1473804"/>
          </a:xfrm>
          <a:prstGeom prst="rect">
            <a:avLst/>
          </a:prstGeom>
        </p:spPr>
      </p:pic>
    </p:spTree>
    <p:extLst>
      <p:ext uri="{BB962C8B-B14F-4D97-AF65-F5344CB8AC3E}">
        <p14:creationId xmlns:p14="http://schemas.microsoft.com/office/powerpoint/2010/main" val="151932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C1E0A60-AF98-6F11-38ED-8CB16A5401C1}"/>
              </a:ext>
            </a:extLst>
          </p:cNvPr>
          <p:cNvSpPr>
            <a:spLocks noGrp="1"/>
          </p:cNvSpPr>
          <p:nvPr>
            <p:ph type="title"/>
          </p:nvPr>
        </p:nvSpPr>
        <p:spPr>
          <a:xfrm>
            <a:off x="457201" y="668049"/>
            <a:ext cx="6975566" cy="1325563"/>
          </a:xfrm>
        </p:spPr>
        <p:txBody>
          <a:bodyPr>
            <a:normAutofit/>
          </a:bodyPr>
          <a:lstStyle/>
          <a:p>
            <a:r>
              <a:rPr kumimoji="0" lang="en-US" sz="2800" b="1" i="0" u="none" strike="noStrike" kern="1200" cap="none" spc="0" normalizeH="0" baseline="0" noProof="0" dirty="0">
                <a:ln>
                  <a:noFill/>
                </a:ln>
                <a:effectLst/>
                <a:uLnTx/>
                <a:uFillTx/>
                <a:latin typeface="Gill Sans Nova"/>
                <a:ea typeface="+mj-ea"/>
                <a:cs typeface="+mj-cs"/>
              </a:rPr>
              <a:t>Influencing leadership, systems and culture   -working in partnership with your Local Authority</a:t>
            </a:r>
            <a:endParaRPr lang="en-GB" sz="2800" dirty="0"/>
          </a:p>
        </p:txBody>
      </p:sp>
      <p:sp>
        <p:nvSpPr>
          <p:cNvPr id="3" name="Content Placeholder 2">
            <a:extLst>
              <a:ext uri="{FF2B5EF4-FFF2-40B4-BE49-F238E27FC236}">
                <a16:creationId xmlns:a16="http://schemas.microsoft.com/office/drawing/2014/main" id="{2EAF06F5-98B7-569C-B130-F4255A83DE75}"/>
              </a:ext>
            </a:extLst>
          </p:cNvPr>
          <p:cNvSpPr>
            <a:spLocks noGrp="1"/>
          </p:cNvSpPr>
          <p:nvPr>
            <p:ph idx="1"/>
          </p:nvPr>
        </p:nvSpPr>
        <p:spPr>
          <a:xfrm>
            <a:off x="457201" y="2096712"/>
            <a:ext cx="6975566" cy="4993299"/>
          </a:xfrm>
        </p:spPr>
        <p:txBody>
          <a:bodyPr>
            <a:normAutofit/>
          </a:bodyPr>
          <a:lstStyle/>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This workshop explores how the Scottish Borders</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SDS Forum has over time developed a meaningful</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and co-productive partnership with Scottish</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Borders Council, which has meant that people</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with lived experience of SDS have been – and</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continue to be - successful in influencing SDS</a:t>
            </a:r>
          </a:p>
          <a:p>
            <a:pPr marL="0" marR="0" lvl="0" indent="0" defTabSz="914400" rtl="0" eaLnBrk="1" fontAlgn="auto" latinLnBrk="0" hangingPunct="1">
              <a:spcBef>
                <a:spcPts val="0"/>
              </a:spcBef>
              <a:spcAft>
                <a:spcPts val="600"/>
              </a:spcAft>
              <a:buClrTx/>
              <a:buSzTx/>
              <a:buFontTx/>
              <a:buNone/>
              <a:tabLst/>
              <a:defRPr/>
            </a:pPr>
            <a:r>
              <a:rPr kumimoji="0" lang="en-US" sz="2400" b="0" i="0" u="none" strike="noStrike" kern="1200" cap="none" spc="0" normalizeH="0" baseline="0" noProof="0" dirty="0">
                <a:ln>
                  <a:noFill/>
                </a:ln>
                <a:effectLst/>
                <a:uLnTx/>
                <a:uFillTx/>
                <a:latin typeface="Gill Sans Nova"/>
                <a:ea typeface="+mn-ea"/>
                <a:cs typeface="+mn-cs"/>
              </a:rPr>
              <a:t> Policy and Practice in leadership , systems and            culture.</a:t>
            </a:r>
          </a:p>
          <a:p>
            <a:endParaRPr lang="en-GB" dirty="0"/>
          </a:p>
        </p:txBody>
      </p:sp>
      <p:pic>
        <p:nvPicPr>
          <p:cNvPr id="5" name="Picture 4" descr="Logo&#10;&#10;Description automatically generated">
            <a:extLst>
              <a:ext uri="{FF2B5EF4-FFF2-40B4-BE49-F238E27FC236}">
                <a16:creationId xmlns:a16="http://schemas.microsoft.com/office/drawing/2014/main" id="{B2EB1729-ACEE-675E-B4FF-DA11CCD224DF}"/>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994151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6"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58"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60" name="Group 59">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61" name="Oval 60">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62" name="Freeform: Shape 61">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63" name="Freeform: Shape 62">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64"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66"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4551126-7051-A569-078B-987A8EE8C947}"/>
              </a:ext>
            </a:extLst>
          </p:cNvPr>
          <p:cNvSpPr>
            <a:spLocks noGrp="1"/>
          </p:cNvSpPr>
          <p:nvPr>
            <p:ph type="title"/>
          </p:nvPr>
        </p:nvSpPr>
        <p:spPr>
          <a:xfrm>
            <a:off x="457201" y="668049"/>
            <a:ext cx="6975566" cy="1325563"/>
          </a:xfrm>
        </p:spPr>
        <p:txBody>
          <a:bodyPr>
            <a:normAutofit/>
          </a:bodyPr>
          <a:lstStyle/>
          <a:p>
            <a:r>
              <a:rPr lang="en-GB" dirty="0"/>
              <a:t>Scottish Borders SDS Forum: </a:t>
            </a:r>
          </a:p>
        </p:txBody>
      </p:sp>
      <p:sp>
        <p:nvSpPr>
          <p:cNvPr id="3" name="Content Placeholder 2">
            <a:extLst>
              <a:ext uri="{FF2B5EF4-FFF2-40B4-BE49-F238E27FC236}">
                <a16:creationId xmlns:a16="http://schemas.microsoft.com/office/drawing/2014/main" id="{8C834784-FA27-A653-3E31-6B4FFA4B66C5}"/>
              </a:ext>
            </a:extLst>
          </p:cNvPr>
          <p:cNvSpPr>
            <a:spLocks noGrp="1"/>
          </p:cNvSpPr>
          <p:nvPr>
            <p:ph idx="1"/>
          </p:nvPr>
        </p:nvSpPr>
        <p:spPr>
          <a:xfrm>
            <a:off x="457201" y="2096713"/>
            <a:ext cx="6975566" cy="4080250"/>
          </a:xfrm>
        </p:spPr>
        <p:txBody>
          <a:bodyPr>
            <a:normAutofit/>
          </a:bodyPr>
          <a:lstStyle/>
          <a:p>
            <a:endParaRPr lang="en-GB" dirty="0"/>
          </a:p>
          <a:p>
            <a:r>
              <a:rPr lang="en-GB" sz="3200" dirty="0"/>
              <a:t>Contact details:</a:t>
            </a:r>
          </a:p>
          <a:p>
            <a:endParaRPr lang="en-GB" dirty="0"/>
          </a:p>
          <a:p>
            <a:r>
              <a:rPr lang="en-GB" sz="2400" dirty="0"/>
              <a:t>Elspeth Critchley, Secretary </a:t>
            </a:r>
          </a:p>
          <a:p>
            <a:endParaRPr lang="en-GB" sz="2400" dirty="0"/>
          </a:p>
          <a:p>
            <a:r>
              <a:rPr lang="en-GB" sz="2400" dirty="0">
                <a:hlinkClick r:id="rId3"/>
              </a:rPr>
              <a:t>ercritchley@icloud.com</a:t>
            </a:r>
            <a:endParaRPr lang="en-GB" sz="2400" dirty="0"/>
          </a:p>
          <a:p>
            <a:endParaRPr lang="en-GB" sz="2400" dirty="0"/>
          </a:p>
          <a:p>
            <a:r>
              <a:rPr lang="en-GB" sz="2400" dirty="0"/>
              <a:t>Tel: 07906166628</a:t>
            </a:r>
          </a:p>
        </p:txBody>
      </p:sp>
      <p:pic>
        <p:nvPicPr>
          <p:cNvPr id="5" name="Picture 4" descr="Logo&#10;&#10;Description automatically generated">
            <a:extLst>
              <a:ext uri="{FF2B5EF4-FFF2-40B4-BE49-F238E27FC236}">
                <a16:creationId xmlns:a16="http://schemas.microsoft.com/office/drawing/2014/main" id="{982FA20C-4FBB-0774-9BEA-0E3B8358C233}"/>
              </a:ext>
            </a:extLst>
          </p:cNvPr>
          <p:cNvPicPr>
            <a:picLocks noChangeAspect="1"/>
          </p:cNvPicPr>
          <p:nvPr/>
        </p:nvPicPr>
        <p:blipFill rotWithShape="1">
          <a:blip r:embed="rId4">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1143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37"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39" name="Group 38">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40" name="Oval 39">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1" name="Freeform: Shape 40">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42" name="Freeform: Shape 41">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43"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45"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DED1D0-DDD5-4407-A569-9AD332761F0E}"/>
              </a:ext>
            </a:extLst>
          </p:cNvPr>
          <p:cNvSpPr>
            <a:spLocks noGrp="1"/>
          </p:cNvSpPr>
          <p:nvPr>
            <p:ph type="title"/>
          </p:nvPr>
        </p:nvSpPr>
        <p:spPr>
          <a:xfrm>
            <a:off x="457201" y="668049"/>
            <a:ext cx="6975566" cy="1325563"/>
          </a:xfrm>
        </p:spPr>
        <p:txBody>
          <a:bodyPr>
            <a:normAutofit/>
          </a:bodyPr>
          <a:lstStyle/>
          <a:p>
            <a:r>
              <a:rPr lang="en-GB" dirty="0"/>
              <a:t>Henry’s Poem</a:t>
            </a:r>
          </a:p>
        </p:txBody>
      </p:sp>
      <p:pic>
        <p:nvPicPr>
          <p:cNvPr id="6" name="Picture 5" descr="Logo&#10;&#10;Description automatically generated">
            <a:extLst>
              <a:ext uri="{FF2B5EF4-FFF2-40B4-BE49-F238E27FC236}">
                <a16:creationId xmlns:a16="http://schemas.microsoft.com/office/drawing/2014/main" id="{68EBE047-3FF8-471A-486E-4D38BB28E202}"/>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graphicFrame>
        <p:nvGraphicFramePr>
          <p:cNvPr id="5" name="Content Placeholder 2">
            <a:extLst>
              <a:ext uri="{FF2B5EF4-FFF2-40B4-BE49-F238E27FC236}">
                <a16:creationId xmlns:a16="http://schemas.microsoft.com/office/drawing/2014/main" id="{7B6EAE08-4EF9-087A-2F03-AE13509A5935}"/>
              </a:ext>
            </a:extLst>
          </p:cNvPr>
          <p:cNvGraphicFramePr>
            <a:graphicFrameLocks noGrp="1"/>
          </p:cNvGraphicFramePr>
          <p:nvPr>
            <p:ph idx="1"/>
            <p:extLst>
              <p:ext uri="{D42A27DB-BD31-4B8C-83A1-F6EECF244321}">
                <p14:modId xmlns:p14="http://schemas.microsoft.com/office/powerpoint/2010/main" val="3556743336"/>
              </p:ext>
            </p:extLst>
          </p:nvPr>
        </p:nvGraphicFramePr>
        <p:xfrm>
          <a:off x="457201" y="2096713"/>
          <a:ext cx="6975566" cy="4080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2518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EFCEBA8-011D-E408-1451-D06F5ED92BF1}"/>
              </a:ext>
            </a:extLst>
          </p:cNvPr>
          <p:cNvSpPr>
            <a:spLocks noGrp="1"/>
          </p:cNvSpPr>
          <p:nvPr>
            <p:ph type="title"/>
          </p:nvPr>
        </p:nvSpPr>
        <p:spPr>
          <a:xfrm>
            <a:off x="457201" y="668049"/>
            <a:ext cx="6975566" cy="1325563"/>
          </a:xfrm>
        </p:spPr>
        <p:txBody>
          <a:bodyPr>
            <a:normAutofit/>
          </a:bodyPr>
          <a:lstStyle/>
          <a:p>
            <a:r>
              <a:rPr lang="en-GB" dirty="0"/>
              <a:t>SDS Forum started 2017</a:t>
            </a:r>
          </a:p>
        </p:txBody>
      </p:sp>
      <p:sp>
        <p:nvSpPr>
          <p:cNvPr id="3" name="Content Placeholder 2">
            <a:extLst>
              <a:ext uri="{FF2B5EF4-FFF2-40B4-BE49-F238E27FC236}">
                <a16:creationId xmlns:a16="http://schemas.microsoft.com/office/drawing/2014/main" id="{532136A9-C125-D804-08FC-D445FEE1B93C}"/>
              </a:ext>
            </a:extLst>
          </p:cNvPr>
          <p:cNvSpPr>
            <a:spLocks noGrp="1"/>
          </p:cNvSpPr>
          <p:nvPr>
            <p:ph idx="1"/>
          </p:nvPr>
        </p:nvSpPr>
        <p:spPr>
          <a:xfrm>
            <a:off x="457201" y="2096713"/>
            <a:ext cx="6975566" cy="4080250"/>
          </a:xfrm>
        </p:spPr>
        <p:txBody>
          <a:bodyPr>
            <a:normAutofit fontScale="70000" lnSpcReduction="20000"/>
          </a:bodyPr>
          <a:lstStyle/>
          <a:p>
            <a:endParaRPr lang="en-GB" dirty="0"/>
          </a:p>
          <a:p>
            <a:r>
              <a:rPr lang="en-GB" sz="2900" dirty="0" err="1"/>
              <a:t>SiRD</a:t>
            </a:r>
            <a:r>
              <a:rPr lang="en-GB" sz="2900" dirty="0"/>
              <a:t> project funded by Scottish Government</a:t>
            </a:r>
          </a:p>
          <a:p>
            <a:r>
              <a:rPr lang="en-GB" sz="2900" dirty="0"/>
              <a:t>SDS Lead supportive . LA SDS Working Group already existed-reps from SDS Forum, LD team, Adult SW teams, Children and Families, Contracts, 3rd Sector Orgs, Providers, Local area Coordinators . </a:t>
            </a:r>
          </a:p>
          <a:p>
            <a:r>
              <a:rPr lang="en-GB" sz="2900" dirty="0"/>
              <a:t>SDS Lead had done a survey for people using SDS – people were invited to express an interest in an SDS Forum -7 responses – we visited them and it grew from there – started regular meetings </a:t>
            </a:r>
          </a:p>
          <a:p>
            <a:r>
              <a:rPr lang="en-GB" sz="2900" dirty="0"/>
              <a:t>Feedback from Forum members on lack of information on assessment process etc.</a:t>
            </a:r>
          </a:p>
          <a:p>
            <a:r>
              <a:rPr lang="en-GB" sz="2900" dirty="0"/>
              <a:t>The Forum took this to the Working Group and did work  on an Information Pack - pre assessment and Guide to Social Care– this is sent out by LA and used in Hubs </a:t>
            </a:r>
          </a:p>
          <a:p>
            <a:endParaRPr lang="en-GB" dirty="0"/>
          </a:p>
        </p:txBody>
      </p:sp>
      <p:pic>
        <p:nvPicPr>
          <p:cNvPr id="5" name="Picture 4" descr="Logo&#10;&#10;Description automatically generated">
            <a:extLst>
              <a:ext uri="{FF2B5EF4-FFF2-40B4-BE49-F238E27FC236}">
                <a16:creationId xmlns:a16="http://schemas.microsoft.com/office/drawing/2014/main" id="{99377DFA-64CC-4DB3-7245-C6742AB49A71}"/>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339513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9"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31" name="Group 30">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32" name="Oval 31">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3" name="Freeform: Shape 32">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34" name="Freeform: Shape 33">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35"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37"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ACE86BA-762E-14C2-9538-54929EDCC9FB}"/>
              </a:ext>
            </a:extLst>
          </p:cNvPr>
          <p:cNvSpPr>
            <a:spLocks noGrp="1"/>
          </p:cNvSpPr>
          <p:nvPr>
            <p:ph type="title"/>
          </p:nvPr>
        </p:nvSpPr>
        <p:spPr>
          <a:xfrm>
            <a:off x="457201" y="668049"/>
            <a:ext cx="6975566" cy="1325563"/>
          </a:xfrm>
        </p:spPr>
        <p:txBody>
          <a:bodyPr>
            <a:normAutofit/>
          </a:bodyPr>
          <a:lstStyle/>
          <a:p>
            <a:r>
              <a:rPr lang="en-GB" dirty="0"/>
              <a:t>How we found our voice </a:t>
            </a:r>
          </a:p>
        </p:txBody>
      </p:sp>
      <p:sp>
        <p:nvSpPr>
          <p:cNvPr id="3" name="Content Placeholder 2">
            <a:extLst>
              <a:ext uri="{FF2B5EF4-FFF2-40B4-BE49-F238E27FC236}">
                <a16:creationId xmlns:a16="http://schemas.microsoft.com/office/drawing/2014/main" id="{C63F4182-989D-E4AD-AD55-C73C83041A85}"/>
              </a:ext>
            </a:extLst>
          </p:cNvPr>
          <p:cNvSpPr>
            <a:spLocks noGrp="1"/>
          </p:cNvSpPr>
          <p:nvPr>
            <p:ph idx="1"/>
          </p:nvPr>
        </p:nvSpPr>
        <p:spPr>
          <a:xfrm>
            <a:off x="457201" y="2096713"/>
            <a:ext cx="6975566" cy="4080250"/>
          </a:xfrm>
        </p:spPr>
        <p:txBody>
          <a:bodyPr>
            <a:normAutofit fontScale="25000" lnSpcReduction="20000"/>
          </a:bodyPr>
          <a:lstStyle/>
          <a:p>
            <a:r>
              <a:rPr lang="en-GB" sz="8000" dirty="0"/>
              <a:t>Initially quite a small group but grew gradually </a:t>
            </a:r>
          </a:p>
          <a:p>
            <a:r>
              <a:rPr lang="en-GB" sz="8000" dirty="0"/>
              <a:t>SDS Scotland support –in Feb 2018 we invited Mark Han Johnston to join us and he helped us think about how to develop the Forum</a:t>
            </a:r>
          </a:p>
          <a:p>
            <a:r>
              <a:rPr lang="en-GB" sz="8000" dirty="0"/>
              <a:t>This helped us recognise our existing strengths , developed cohesiveness and made the group feel valued and more confident</a:t>
            </a:r>
          </a:p>
          <a:p>
            <a:r>
              <a:rPr lang="en-GB" sz="8000" dirty="0"/>
              <a:t>We became a fully constituted group with clear aims </a:t>
            </a:r>
          </a:p>
          <a:p>
            <a:r>
              <a:rPr lang="en-GB" sz="8000" dirty="0"/>
              <a:t>We developed our SDS Forum leaflet</a:t>
            </a:r>
          </a:p>
          <a:p>
            <a:r>
              <a:rPr lang="en-GB" sz="8000" dirty="0"/>
              <a:t>SDS Working Group already set up -SDS Forum had several reps on the Working Group and we began to contribute more confidently and pro actively to the agenda bringing issues /concerns raised by members at Forum meetings</a:t>
            </a:r>
          </a:p>
          <a:p>
            <a:endParaRPr lang="en-GB" sz="8000" dirty="0"/>
          </a:p>
          <a:p>
            <a:endParaRPr lang="en-GB" sz="1700" dirty="0"/>
          </a:p>
        </p:txBody>
      </p:sp>
      <p:pic>
        <p:nvPicPr>
          <p:cNvPr id="5" name="Picture 4" descr="Logo&#10;&#10;Description automatically generated">
            <a:extLst>
              <a:ext uri="{FF2B5EF4-FFF2-40B4-BE49-F238E27FC236}">
                <a16:creationId xmlns:a16="http://schemas.microsoft.com/office/drawing/2014/main" id="{33C16443-E2EB-B3D0-8D8F-1817E16FB016}"/>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1869383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5" name="Group 14">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6" name="Oval 15">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7" name="Freeform: Shape 16">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8" name="Freeform: Shape 17">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9"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1"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40293E7-0FC6-8252-4316-8432E260D88E}"/>
              </a:ext>
            </a:extLst>
          </p:cNvPr>
          <p:cNvSpPr>
            <a:spLocks noGrp="1"/>
          </p:cNvSpPr>
          <p:nvPr>
            <p:ph type="title"/>
          </p:nvPr>
        </p:nvSpPr>
        <p:spPr>
          <a:xfrm>
            <a:off x="457201" y="668049"/>
            <a:ext cx="6975566" cy="1325563"/>
          </a:xfrm>
        </p:spPr>
        <p:txBody>
          <a:bodyPr>
            <a:normAutofit/>
          </a:bodyPr>
          <a:lstStyle/>
          <a:p>
            <a:r>
              <a:rPr lang="en-GB" dirty="0"/>
              <a:t>How we found our voice (cont.)</a:t>
            </a:r>
          </a:p>
        </p:txBody>
      </p:sp>
      <p:sp>
        <p:nvSpPr>
          <p:cNvPr id="3" name="Content Placeholder 2">
            <a:extLst>
              <a:ext uri="{FF2B5EF4-FFF2-40B4-BE49-F238E27FC236}">
                <a16:creationId xmlns:a16="http://schemas.microsoft.com/office/drawing/2014/main" id="{4EB63F20-4DC3-2F1C-EDAB-011FEEBFB239}"/>
              </a:ext>
            </a:extLst>
          </p:cNvPr>
          <p:cNvSpPr>
            <a:spLocks noGrp="1"/>
          </p:cNvSpPr>
          <p:nvPr>
            <p:ph idx="1"/>
          </p:nvPr>
        </p:nvSpPr>
        <p:spPr>
          <a:xfrm>
            <a:off x="457201" y="2096713"/>
            <a:ext cx="6975566" cy="4080250"/>
          </a:xfrm>
        </p:spPr>
        <p:txBody>
          <a:bodyPr>
            <a:normAutofit/>
          </a:bodyPr>
          <a:lstStyle/>
          <a:p>
            <a:pPr marL="0" indent="0">
              <a:buNone/>
            </a:pPr>
            <a:r>
              <a:rPr lang="en-GB" sz="2800" dirty="0"/>
              <a:t>Aims of the Forum</a:t>
            </a:r>
          </a:p>
          <a:p>
            <a:r>
              <a:rPr lang="en-GB" b="1" dirty="0"/>
              <a:t> Share our views on social care in Scottish Borders- how SDS is working – good and bad </a:t>
            </a:r>
            <a:endParaRPr lang="en-US" dirty="0"/>
          </a:p>
          <a:p>
            <a:r>
              <a:rPr lang="en-GB" b="1" dirty="0"/>
              <a:t>Use our collective knowledge and experience to help others </a:t>
            </a:r>
            <a:endParaRPr lang="en-US" dirty="0"/>
          </a:p>
          <a:p>
            <a:r>
              <a:rPr lang="en-GB" b="1" dirty="0"/>
              <a:t> Use our collective voice to raise issues of concern, locally and with national government </a:t>
            </a:r>
            <a:endParaRPr lang="en-US" dirty="0"/>
          </a:p>
          <a:p>
            <a:r>
              <a:rPr lang="en-GB" b="1" dirty="0"/>
              <a:t> Represent people using social care to ensure SDS values and principles are implemented in practice. </a:t>
            </a:r>
          </a:p>
          <a:p>
            <a:r>
              <a:rPr lang="en-GB" b="1" dirty="0"/>
              <a:t>Offer mutual support and provide a listening ear </a:t>
            </a:r>
            <a:endParaRPr lang="en-US" dirty="0"/>
          </a:p>
          <a:p>
            <a:endParaRPr lang="en-GB" dirty="0"/>
          </a:p>
        </p:txBody>
      </p:sp>
      <p:pic>
        <p:nvPicPr>
          <p:cNvPr id="6" name="Picture 5" descr="Logo&#10;&#10;Description automatically generated">
            <a:extLst>
              <a:ext uri="{FF2B5EF4-FFF2-40B4-BE49-F238E27FC236}">
                <a16:creationId xmlns:a16="http://schemas.microsoft.com/office/drawing/2014/main" id="{6FBECEBF-4E4C-25EC-6477-CFFDC99A5E36}"/>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52957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F1B3F496-4FBB-775C-1706-32D8486B7396}"/>
              </a:ext>
            </a:extLst>
          </p:cNvPr>
          <p:cNvSpPr>
            <a:spLocks noGrp="1"/>
          </p:cNvSpPr>
          <p:nvPr>
            <p:ph type="title"/>
          </p:nvPr>
        </p:nvSpPr>
        <p:spPr>
          <a:xfrm>
            <a:off x="457201" y="668049"/>
            <a:ext cx="6975566" cy="1325563"/>
          </a:xfrm>
        </p:spPr>
        <p:txBody>
          <a:bodyPr>
            <a:normAutofit/>
          </a:bodyPr>
          <a:lstStyle/>
          <a:p>
            <a:r>
              <a:rPr lang="en-GB" dirty="0"/>
              <a:t>How we made our voice heard</a:t>
            </a:r>
          </a:p>
        </p:txBody>
      </p:sp>
      <p:sp>
        <p:nvSpPr>
          <p:cNvPr id="3" name="Content Placeholder 2">
            <a:extLst>
              <a:ext uri="{FF2B5EF4-FFF2-40B4-BE49-F238E27FC236}">
                <a16:creationId xmlns:a16="http://schemas.microsoft.com/office/drawing/2014/main" id="{C0028BA3-D966-6580-F350-172000395056}"/>
              </a:ext>
            </a:extLst>
          </p:cNvPr>
          <p:cNvSpPr>
            <a:spLocks noGrp="1"/>
          </p:cNvSpPr>
          <p:nvPr>
            <p:ph idx="1"/>
          </p:nvPr>
        </p:nvSpPr>
        <p:spPr>
          <a:xfrm>
            <a:off x="457201" y="2096713"/>
            <a:ext cx="6975566" cy="4080250"/>
          </a:xfrm>
        </p:spPr>
        <p:txBody>
          <a:bodyPr>
            <a:normAutofit/>
          </a:bodyPr>
          <a:lstStyle/>
          <a:p>
            <a:r>
              <a:rPr lang="en-GB" sz="1900" dirty="0"/>
              <a:t>Early in 2019 LA plan to introduce pre payment cards for Direct Payments recipients – no consultation planned and likely to be introduced without choice</a:t>
            </a:r>
          </a:p>
          <a:p>
            <a:r>
              <a:rPr lang="en-GB" sz="1900" dirty="0"/>
              <a:t>SDS Forum decided to make Participation Request (we had heard about PRs from SDS Scotland and one of our members attended training) Mark from SDS Scotland was extremely supportive throughout the whole process </a:t>
            </a:r>
            <a:r>
              <a:rPr lang="en-GB" sz="1900"/>
              <a:t>and worked </a:t>
            </a:r>
            <a:r>
              <a:rPr lang="en-GB" sz="1900" dirty="0"/>
              <a:t>with us throughout</a:t>
            </a:r>
          </a:p>
          <a:p>
            <a:r>
              <a:rPr lang="en-GB" sz="1900" dirty="0"/>
              <a:t>Participation Request accepted – long process (partly due to Covid) involving many meetings </a:t>
            </a:r>
          </a:p>
          <a:p>
            <a:r>
              <a:rPr lang="en-GB" sz="1900" dirty="0"/>
              <a:t>In May 2021 our request for prepayment cards to be a choice was finally successful.</a:t>
            </a:r>
          </a:p>
          <a:p>
            <a:r>
              <a:rPr lang="en-GB" sz="1900" dirty="0"/>
              <a:t>In the process of working through the PR Outcome Improvement process with LA we developed further mutual trust and respect </a:t>
            </a:r>
          </a:p>
        </p:txBody>
      </p:sp>
      <p:pic>
        <p:nvPicPr>
          <p:cNvPr id="5" name="Picture 4" descr="Logo&#10;&#10;Description automatically generated">
            <a:extLst>
              <a:ext uri="{FF2B5EF4-FFF2-40B4-BE49-F238E27FC236}">
                <a16:creationId xmlns:a16="http://schemas.microsoft.com/office/drawing/2014/main" id="{8B22B964-FECE-23A2-5DFF-78C7661C7E19}"/>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11438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4"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7" name="Oval 16">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8" name="Freeform: Shape 17">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9" name="Freeform: Shape 18">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20"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2"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9C6E583C-E917-FDC9-1406-18883E3ECAEB}"/>
              </a:ext>
            </a:extLst>
          </p:cNvPr>
          <p:cNvSpPr>
            <a:spLocks noGrp="1"/>
          </p:cNvSpPr>
          <p:nvPr>
            <p:ph type="title"/>
          </p:nvPr>
        </p:nvSpPr>
        <p:spPr>
          <a:xfrm>
            <a:off x="457201" y="668049"/>
            <a:ext cx="6975566" cy="1325563"/>
          </a:xfrm>
        </p:spPr>
        <p:txBody>
          <a:bodyPr>
            <a:normAutofit/>
          </a:bodyPr>
          <a:lstStyle/>
          <a:p>
            <a:r>
              <a:rPr lang="en-GB" dirty="0"/>
              <a:t>What we have influenced </a:t>
            </a:r>
          </a:p>
        </p:txBody>
      </p:sp>
      <p:sp>
        <p:nvSpPr>
          <p:cNvPr id="3" name="Content Placeholder 2">
            <a:extLst>
              <a:ext uri="{FF2B5EF4-FFF2-40B4-BE49-F238E27FC236}">
                <a16:creationId xmlns:a16="http://schemas.microsoft.com/office/drawing/2014/main" id="{D26313BD-486D-0597-6E6B-A489CA17F2AC}"/>
              </a:ext>
            </a:extLst>
          </p:cNvPr>
          <p:cNvSpPr>
            <a:spLocks noGrp="1"/>
          </p:cNvSpPr>
          <p:nvPr>
            <p:ph idx="1"/>
          </p:nvPr>
        </p:nvSpPr>
        <p:spPr>
          <a:xfrm>
            <a:off x="457201" y="2096713"/>
            <a:ext cx="6975566" cy="4080250"/>
          </a:xfrm>
        </p:spPr>
        <p:txBody>
          <a:bodyPr>
            <a:normAutofit/>
          </a:bodyPr>
          <a:lstStyle/>
          <a:p>
            <a:r>
              <a:rPr lang="en-GB" dirty="0"/>
              <a:t>Because of the step change in mutual trust and respect that had developed we have been able to work on and influence culture and systems in SBC</a:t>
            </a:r>
          </a:p>
          <a:p>
            <a:r>
              <a:rPr lang="en-GB" dirty="0"/>
              <a:t>SDS Forum /SDS Working Group – issues raised at Forum are  taken to Working Group</a:t>
            </a:r>
          </a:p>
          <a:p>
            <a:r>
              <a:rPr lang="en-GB" dirty="0"/>
              <a:t>In September 2021 we were invited to be part of recruitment process of a new SDS Lead </a:t>
            </a:r>
          </a:p>
          <a:p>
            <a:r>
              <a:rPr lang="en-GB" dirty="0"/>
              <a:t>Following the appointment of SDS Lead we have worked in close partnership with him particularly in developing the TOR and purpose of SDS Working Group </a:t>
            </a:r>
          </a:p>
          <a:p>
            <a:r>
              <a:rPr lang="en-GB" dirty="0"/>
              <a:t>Now have monthly meeting with SDS Lead and his line manager – raise issues /share experience</a:t>
            </a:r>
          </a:p>
        </p:txBody>
      </p:sp>
      <p:pic>
        <p:nvPicPr>
          <p:cNvPr id="7" name="Picture 6" descr="Logo&#10;&#10;Description automatically generated">
            <a:extLst>
              <a:ext uri="{FF2B5EF4-FFF2-40B4-BE49-F238E27FC236}">
                <a16:creationId xmlns:a16="http://schemas.microsoft.com/office/drawing/2014/main" id="{40EACEA8-7B4D-2FA5-B1C9-43F42B198B50}"/>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1872400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2" name="Color Fill">
            <a:extLst>
              <a:ext uri="{FF2B5EF4-FFF2-40B4-BE49-F238E27FC236}">
                <a16:creationId xmlns:a16="http://schemas.microsoft.com/office/drawing/2014/main" id="{E0F166C3-D45F-4A92-A291-15B874AD1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6DBB4B8F-57A2-4546-9449-6DBBA6E7C6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56394" cy="6861532"/>
            <a:chOff x="7739089" y="-3532"/>
            <a:chExt cx="4456394" cy="6861532"/>
          </a:xfrm>
        </p:grpSpPr>
        <p:sp>
          <p:nvSpPr>
            <p:cNvPr id="15" name="Oval 14">
              <a:extLst>
                <a:ext uri="{FF2B5EF4-FFF2-40B4-BE49-F238E27FC236}">
                  <a16:creationId xmlns:a16="http://schemas.microsoft.com/office/drawing/2014/main" id="{AC31B59C-8450-4595-B395-B86BCB944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07984" y="412141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6" name="Freeform: Shape 15">
              <a:extLst>
                <a:ext uri="{FF2B5EF4-FFF2-40B4-BE49-F238E27FC236}">
                  <a16:creationId xmlns:a16="http://schemas.microsoft.com/office/drawing/2014/main" id="{9FF4BA6E-92B7-48A3-891F-FF1DE970A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4837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7" name="Freeform: Shape 16">
              <a:extLst>
                <a:ext uri="{FF2B5EF4-FFF2-40B4-BE49-F238E27FC236}">
                  <a16:creationId xmlns:a16="http://schemas.microsoft.com/office/drawing/2014/main" id="{4599F993-966A-49D6-952F-B95A79671A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9158"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tx2">
                  <a:lumMod val="75000"/>
                  <a:lumOff val="25000"/>
                </a:schemeClr>
              </a:fgClr>
              <a:bgClr>
                <a:schemeClr val="accent1">
                  <a:lumMod val="60000"/>
                  <a:lumOff val="40000"/>
                </a:schemeClr>
              </a:bgClr>
            </a:pattFill>
            <a:ln w="9525" cap="flat">
              <a:noFill/>
              <a:prstDash val="solid"/>
              <a:miter/>
            </a:ln>
          </p:spPr>
          <p:txBody>
            <a:bodyPr wrap="square" rtlCol="0" anchor="ctr">
              <a:noAutofit/>
            </a:bodyPr>
            <a:lstStyle/>
            <a:p>
              <a:pPr lvl="0"/>
              <a:endParaRPr lang="en-US" dirty="0"/>
            </a:p>
          </p:txBody>
        </p:sp>
        <p:sp>
          <p:nvSpPr>
            <p:cNvPr id="18" name="Graphic 9">
              <a:extLst>
                <a:ext uri="{FF2B5EF4-FFF2-40B4-BE49-F238E27FC236}">
                  <a16:creationId xmlns:a16="http://schemas.microsoft.com/office/drawing/2014/main" id="{90B896C1-7BD8-4907-8561-4AAB7316D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tx2">
                <a:lumMod val="25000"/>
                <a:lumOff val="75000"/>
                <a:alpha val="20000"/>
              </a:schemeClr>
            </a:solidFill>
            <a:ln w="209550" cap="flat">
              <a:noFill/>
              <a:prstDash val="solid"/>
              <a:miter/>
            </a:ln>
          </p:spPr>
          <p:txBody>
            <a:bodyPr rtlCol="0" anchor="ctr"/>
            <a:lstStyle/>
            <a:p>
              <a:pPr lvl="0"/>
              <a:endParaRPr lang="en-US"/>
            </a:p>
          </p:txBody>
        </p:sp>
      </p:grpSp>
      <p:sp>
        <p:nvSpPr>
          <p:cNvPr id="20" name="Texture">
            <a:extLst>
              <a:ext uri="{FF2B5EF4-FFF2-40B4-BE49-F238E27FC236}">
                <a16:creationId xmlns:a16="http://schemas.microsoft.com/office/drawing/2014/main" id="{F34FFB17-4733-4A4C-9F36-CE82366CB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9972BB6-AD90-F154-8BB9-0128456A8BEE}"/>
              </a:ext>
            </a:extLst>
          </p:cNvPr>
          <p:cNvSpPr>
            <a:spLocks noGrp="1"/>
          </p:cNvSpPr>
          <p:nvPr>
            <p:ph type="title"/>
          </p:nvPr>
        </p:nvSpPr>
        <p:spPr>
          <a:xfrm>
            <a:off x="457201" y="668049"/>
            <a:ext cx="6975566" cy="911369"/>
          </a:xfrm>
        </p:spPr>
        <p:txBody>
          <a:bodyPr>
            <a:normAutofit/>
          </a:bodyPr>
          <a:lstStyle/>
          <a:p>
            <a:r>
              <a:rPr lang="en-GB" dirty="0"/>
              <a:t>Our Successes</a:t>
            </a:r>
          </a:p>
        </p:txBody>
      </p:sp>
      <p:sp>
        <p:nvSpPr>
          <p:cNvPr id="3" name="Content Placeholder 2">
            <a:extLst>
              <a:ext uri="{FF2B5EF4-FFF2-40B4-BE49-F238E27FC236}">
                <a16:creationId xmlns:a16="http://schemas.microsoft.com/office/drawing/2014/main" id="{889DDC9D-0A92-2D58-2460-89869F19A346}"/>
              </a:ext>
            </a:extLst>
          </p:cNvPr>
          <p:cNvSpPr>
            <a:spLocks noGrp="1"/>
          </p:cNvSpPr>
          <p:nvPr>
            <p:ph idx="1"/>
          </p:nvPr>
        </p:nvSpPr>
        <p:spPr>
          <a:xfrm>
            <a:off x="312735" y="1555100"/>
            <a:ext cx="6975566" cy="4721630"/>
          </a:xfrm>
        </p:spPr>
        <p:txBody>
          <a:bodyPr>
            <a:normAutofit lnSpcReduction="10000"/>
          </a:bodyPr>
          <a:lstStyle/>
          <a:p>
            <a:pPr marL="457200" marR="0" lvl="1" indent="0" defTabSz="914400" rtl="0" eaLnBrk="1" fontAlgn="auto" latinLnBrk="0" hangingPunct="1">
              <a:spcBef>
                <a:spcPts val="500"/>
              </a:spcBef>
              <a:spcAft>
                <a:spcPts val="0"/>
              </a:spcAft>
              <a:buClrTx/>
              <a:buSzTx/>
              <a:buNone/>
              <a:tabLst/>
              <a:defRPr/>
            </a:pPr>
            <a:r>
              <a:rPr kumimoji="0" lang="en-GB" sz="2400" b="0" i="0" u="none" strike="noStrike" kern="1200" cap="none" spc="0" normalizeH="0" baseline="0" noProof="0" dirty="0">
                <a:ln>
                  <a:noFill/>
                </a:ln>
                <a:effectLst/>
                <a:uLnTx/>
                <a:uFillTx/>
                <a:latin typeface="Gill Sans Nova"/>
                <a:ea typeface="+mn-ea"/>
                <a:cs typeface="+mn-cs"/>
              </a:rPr>
              <a:t>We have worked in partnership successfully and have influenced local</a:t>
            </a:r>
            <a:r>
              <a:rPr lang="en-GB" sz="2400" dirty="0">
                <a:latin typeface="Gill Sans Nova"/>
              </a:rPr>
              <a:t> policy and </a:t>
            </a:r>
            <a:r>
              <a:rPr kumimoji="0" lang="en-GB" sz="2400" b="0" i="0" u="none" strike="noStrike" kern="1200" cap="none" spc="0" normalizeH="0" baseline="0" noProof="0" dirty="0">
                <a:ln>
                  <a:noFill/>
                </a:ln>
                <a:effectLst/>
                <a:uLnTx/>
                <a:uFillTx/>
                <a:latin typeface="Gill Sans Nova"/>
                <a:ea typeface="+mn-ea"/>
                <a:cs typeface="+mn-cs"/>
              </a:rPr>
              <a:t>practice through people’s live</a:t>
            </a:r>
            <a:r>
              <a:rPr lang="en-GB" sz="2400" dirty="0">
                <a:latin typeface="Gill Sans Nova"/>
              </a:rPr>
              <a:t>d experience in relation so far to -</a:t>
            </a:r>
            <a:endParaRPr kumimoji="0" lang="en-GB" sz="2400" b="0" i="0" u="none" strike="noStrike" kern="1200" cap="none" spc="0" normalizeH="0" baseline="0" noProof="0" dirty="0">
              <a:ln>
                <a:noFill/>
              </a:ln>
              <a:effectLst/>
              <a:uLnTx/>
              <a:uFillTx/>
              <a:latin typeface="Gill Sans Nova"/>
              <a:ea typeface="+mn-ea"/>
              <a:cs typeface="+mn-cs"/>
            </a:endParaRP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Pre payment cards</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Pre assessment information/ Guide to Social Care</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Charging Policy leaflet</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Direct Payment Guidance on use of Direct Payments</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SDS Working Group Terms of reference</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Power Points for Social Work SDS e learning training</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Letter to people waiting for care</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My Support My Choice research</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en-GB" sz="1900" b="0" i="0" u="none" strike="noStrike" kern="1200" cap="none" spc="0" normalizeH="0" baseline="0" noProof="0" dirty="0">
                <a:ln>
                  <a:noFill/>
                </a:ln>
                <a:effectLst/>
                <a:uLnTx/>
                <a:uFillTx/>
                <a:latin typeface="Gill Sans Nova"/>
                <a:ea typeface="+mn-ea"/>
                <a:cs typeface="+mn-cs"/>
              </a:rPr>
              <a:t>Influenced national research on the use of Participation Requests in Scotland </a:t>
            </a:r>
          </a:p>
          <a:p>
            <a:endParaRPr lang="en-GB" sz="1900" dirty="0"/>
          </a:p>
        </p:txBody>
      </p:sp>
      <p:pic>
        <p:nvPicPr>
          <p:cNvPr id="5" name="Picture 4" descr="Logo&#10;&#10;Description automatically generated">
            <a:extLst>
              <a:ext uri="{FF2B5EF4-FFF2-40B4-BE49-F238E27FC236}">
                <a16:creationId xmlns:a16="http://schemas.microsoft.com/office/drawing/2014/main" id="{F6EA40BF-DC5A-B751-E358-E996397E8038}"/>
              </a:ext>
            </a:extLst>
          </p:cNvPr>
          <p:cNvPicPr>
            <a:picLocks noChangeAspect="1"/>
          </p:cNvPicPr>
          <p:nvPr/>
        </p:nvPicPr>
        <p:blipFill rotWithShape="1">
          <a:blip r:embed="rId3">
            <a:extLst>
              <a:ext uri="{28A0092B-C50C-407E-A947-70E740481C1C}">
                <a14:useLocalDpi xmlns:a14="http://schemas.microsoft.com/office/drawing/2010/main" val="0"/>
              </a:ext>
            </a:extLst>
          </a:blip>
          <a:srcRect l="11568" r="13435" b="4"/>
          <a:stretch/>
        </p:blipFill>
        <p:spPr>
          <a:xfrm>
            <a:off x="7918449" y="168275"/>
            <a:ext cx="3531759" cy="3531758"/>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p:spPr>
      </p:pic>
    </p:spTree>
    <p:extLst>
      <p:ext uri="{BB962C8B-B14F-4D97-AF65-F5344CB8AC3E}">
        <p14:creationId xmlns:p14="http://schemas.microsoft.com/office/powerpoint/2010/main" val="2029578288"/>
      </p:ext>
    </p:extLst>
  </p:cSld>
  <p:clrMapOvr>
    <a:masterClrMapping/>
  </p:clrMapOvr>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78E4FB8834DF4AA691D2C74BD11E45" ma:contentTypeVersion="16" ma:contentTypeDescription="Create a new document." ma:contentTypeScope="" ma:versionID="de3913da55646c06a0cb1174761de17a">
  <xsd:schema xmlns:xsd="http://www.w3.org/2001/XMLSchema" xmlns:xs="http://www.w3.org/2001/XMLSchema" xmlns:p="http://schemas.microsoft.com/office/2006/metadata/properties" xmlns:ns2="371426f4-55fc-4dc8-8c6c-ec47a3b3c0f3" xmlns:ns3="9c8b6fda-5b8f-40d5-9134-6dec9e08089f" targetNamespace="http://schemas.microsoft.com/office/2006/metadata/properties" ma:root="true" ma:fieldsID="c9312edba8cf2ca973c4313a833749c7" ns2:_="" ns3:_="">
    <xsd:import namespace="371426f4-55fc-4dc8-8c6c-ec47a3b3c0f3"/>
    <xsd:import namespace="9c8b6fda-5b8f-40d5-9134-6dec9e08089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1426f4-55fc-4dc8-8c6c-ec47a3b3c0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56c573c-efa0-47b1-8b49-5c93be7159fe"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8b6fda-5b8f-40d5-9134-6dec9e08089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fcca9d2-ab1b-4f0b-a3fc-ab555b7efd0d}" ma:internalName="TaxCatchAll" ma:showField="CatchAllData" ma:web="9c8b6fda-5b8f-40d5-9134-6dec9e0808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71426f4-55fc-4dc8-8c6c-ec47a3b3c0f3">
      <Terms xmlns="http://schemas.microsoft.com/office/infopath/2007/PartnerControls"/>
    </lcf76f155ced4ddcb4097134ff3c332f>
    <TaxCatchAll xmlns="9c8b6fda-5b8f-40d5-9134-6dec9e08089f" xsi:nil="true"/>
  </documentManagement>
</p:properties>
</file>

<file path=customXml/itemProps1.xml><?xml version="1.0" encoding="utf-8"?>
<ds:datastoreItem xmlns:ds="http://schemas.openxmlformats.org/officeDocument/2006/customXml" ds:itemID="{48572D4E-9412-4EB8-9F34-9F26084A60CC}"/>
</file>

<file path=customXml/itemProps2.xml><?xml version="1.0" encoding="utf-8"?>
<ds:datastoreItem xmlns:ds="http://schemas.openxmlformats.org/officeDocument/2006/customXml" ds:itemID="{E126E041-D5EC-4D05-8CB0-8E193FECB45A}"/>
</file>

<file path=customXml/itemProps3.xml><?xml version="1.0" encoding="utf-8"?>
<ds:datastoreItem xmlns:ds="http://schemas.openxmlformats.org/officeDocument/2006/customXml" ds:itemID="{2E9FC6E2-F437-4276-B29D-A060C5C609A6}"/>
</file>

<file path=docProps/app.xml><?xml version="1.0" encoding="utf-8"?>
<Properties xmlns="http://schemas.openxmlformats.org/officeDocument/2006/extended-properties" xmlns:vt="http://schemas.openxmlformats.org/officeDocument/2006/docPropsVTypes">
  <TotalTime>0</TotalTime>
  <Words>1561</Words>
  <Application>Microsoft Office PowerPoint</Application>
  <PresentationFormat>Widescreen</PresentationFormat>
  <Paragraphs>160</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Gill Sans Nova</vt:lpstr>
      <vt:lpstr>Symbol</vt:lpstr>
      <vt:lpstr>TropicVTI</vt:lpstr>
      <vt:lpstr>Working in partnership </vt:lpstr>
      <vt:lpstr>Influencing leadership, systems and culture   -working in partnership with your Local Authority</vt:lpstr>
      <vt:lpstr>Henry’s Poem</vt:lpstr>
      <vt:lpstr>SDS Forum started 2017</vt:lpstr>
      <vt:lpstr>How we found our voice </vt:lpstr>
      <vt:lpstr>How we found our voice (cont.)</vt:lpstr>
      <vt:lpstr>How we made our voice heard</vt:lpstr>
      <vt:lpstr>What we have influenced </vt:lpstr>
      <vt:lpstr>Our Successes</vt:lpstr>
      <vt:lpstr>Current coproduction work</vt:lpstr>
      <vt:lpstr>SDS Forum – what’s worked well?</vt:lpstr>
      <vt:lpstr>Challenges </vt:lpstr>
      <vt:lpstr>The SDS Forum - one member’s story</vt:lpstr>
      <vt:lpstr>Sottish Borders Council          SDS Lead</vt:lpstr>
      <vt:lpstr>Key areas to cover:  SDS Scotland - Mark Han-Johnston</vt:lpstr>
      <vt:lpstr>Role of SDS Scotland:</vt:lpstr>
      <vt:lpstr>Development of a real partnership The Participation Request:</vt:lpstr>
      <vt:lpstr>Further developing the relationship with the Local Authority</vt:lpstr>
      <vt:lpstr>Ongoing role of SDS Scotland:</vt:lpstr>
      <vt:lpstr>Scottish Borders SDS Forum: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in partnership</dc:title>
  <dc:creator>elspeth critchley</dc:creator>
  <cp:lastModifiedBy>elspeth critchley</cp:lastModifiedBy>
  <cp:revision>13</cp:revision>
  <dcterms:created xsi:type="dcterms:W3CDTF">2023-03-13T14:51:41Z</dcterms:created>
  <dcterms:modified xsi:type="dcterms:W3CDTF">2023-03-21T23:23:14Z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0x0101009378E4FB8834DF4AA691D2C74BD11E45</vt:lpwstr>
  </property>
</Properties>
</file>