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Montserrat"/>
      <p:regular r:id="rId29"/>
      <p:bold r:id="rId30"/>
      <p:italic r:id="rId31"/>
      <p:boldItalic r:id="rId32"/>
    </p:embeddedFont>
    <p:embeddedFont>
      <p:font typeface="Source Sans Pr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aleway-bold.fntdata"/><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SourceSansPro-bold.fntdata"/><Relationship Id="rId25" Type="http://schemas.openxmlformats.org/officeDocument/2006/relationships/font" Target="fonts/Raleway-regular.fntdata"/><Relationship Id="rId7" Type="http://schemas.openxmlformats.org/officeDocument/2006/relationships/slide" Target="slides/slide2.xml"/><Relationship Id="rId33" Type="http://schemas.openxmlformats.org/officeDocument/2006/relationships/font" Target="fonts/SourceSansPro-regular.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Montserrat-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Montserrat-boldItalic.fntdata"/><Relationship Id="rId37"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font" Target="fonts/Raleway-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SourceSansPro-boldItalic.fntdata"/><Relationship Id="rId31" Type="http://schemas.openxmlformats.org/officeDocument/2006/relationships/font" Target="fonts/Montserrat-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Raleway-italic.fntdata"/><Relationship Id="rId30" Type="http://schemas.openxmlformats.org/officeDocument/2006/relationships/font" Target="fonts/Montserrat-bold.fntdata"/><Relationship Id="rId35" Type="http://schemas.openxmlformats.org/officeDocument/2006/relationships/font" Target="fonts/SourceSansPro-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SG logo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0e020daf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20e020dafc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220e020dafc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7c9572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7c9572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200">
              <a:solidFill>
                <a:srgbClr val="2F3756"/>
              </a:solidFill>
              <a:latin typeface="Raleway"/>
              <a:ea typeface="Raleway"/>
              <a:cs typeface="Raleway"/>
              <a:sym typeface="Ralewa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0e020daf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0e020daf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cd7504d9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cd7504d9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0e020daf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20e020daf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cd7504d9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cd7504d9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sz="1175">
              <a:solidFill>
                <a:srgbClr val="2F3756"/>
              </a:solidFill>
              <a:highlight>
                <a:schemeClr val="lt1"/>
              </a:highlight>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ca6495cf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1ca6495cf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cd7504d9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cd7504d9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7c9572e0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7c9572e0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cd7504d9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cd7504d9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cd7504d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cd7504d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ca6495cf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ca6495cf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1ca6495cf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1ca6495cf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1ca6495cf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1ca6495cf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cd7504d9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cd7504d9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0e020dafc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20e020dafc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0e020daf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20e020dafc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20e020dafc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0e020daf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20e020dafc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220e020dafc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lank bottom bar">
  <p:cSld name="blue blank bottom bar">
    <p:spTree>
      <p:nvGrpSpPr>
        <p:cNvPr id="50" name="Shape 50"/>
        <p:cNvGrpSpPr/>
        <p:nvPr/>
      </p:nvGrpSpPr>
      <p:grpSpPr>
        <a:xfrm>
          <a:off x="0" y="0"/>
          <a:ext cx="0" cy="0"/>
          <a:chOff x="0" y="0"/>
          <a:chExt cx="0" cy="0"/>
        </a:xfrm>
      </p:grpSpPr>
      <p:sp>
        <p:nvSpPr>
          <p:cNvPr id="51" name="Google Shape;51;p13"/>
          <p:cNvSpPr/>
          <p:nvPr/>
        </p:nvSpPr>
        <p:spPr>
          <a:xfrm>
            <a:off x="0" y="4439164"/>
            <a:ext cx="9144000" cy="523500"/>
          </a:xfrm>
          <a:prstGeom prst="rect">
            <a:avLst/>
          </a:prstGeom>
          <a:solidFill>
            <a:srgbClr val="30268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In the Service of Scotland" id="52" name="Google Shape;52;p13"/>
          <p:cNvPicPr preferRelativeResize="0"/>
          <p:nvPr/>
        </p:nvPicPr>
        <p:blipFill rotWithShape="1">
          <a:blip r:embed="rId2">
            <a:alphaModFix/>
          </a:blip>
          <a:srcRect b="0" l="0" r="0" t="0"/>
          <a:stretch/>
        </p:blipFill>
        <p:spPr>
          <a:xfrm>
            <a:off x="595313" y="4498036"/>
            <a:ext cx="1172415" cy="372812"/>
          </a:xfrm>
          <a:prstGeom prst="rect">
            <a:avLst/>
          </a:prstGeom>
          <a:noFill/>
          <a:ln>
            <a:noFill/>
          </a:ln>
        </p:spPr>
      </p:pic>
      <p:sp>
        <p:nvSpPr>
          <p:cNvPr id="53" name="Google Shape;53;p13"/>
          <p:cNvSpPr txBox="1"/>
          <p:nvPr>
            <p:ph type="ctrTitle"/>
          </p:nvPr>
        </p:nvSpPr>
        <p:spPr>
          <a:xfrm>
            <a:off x="363066" y="390906"/>
            <a:ext cx="7333200" cy="540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02682"/>
              </a:buClr>
              <a:buSzPts val="3300"/>
              <a:buFont typeface="Calibri"/>
              <a:buNone/>
              <a:defRPr>
                <a:solidFill>
                  <a:srgbClr val="30268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13"/>
          <p:cNvSpPr txBox="1"/>
          <p:nvPr>
            <p:ph idx="1" type="body"/>
          </p:nvPr>
        </p:nvSpPr>
        <p:spPr>
          <a:xfrm>
            <a:off x="365760" y="1305878"/>
            <a:ext cx="5885400" cy="2837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5" name="Google Shape;55;p13"/>
          <p:cNvSpPr txBox="1"/>
          <p:nvPr>
            <p:ph idx="12" type="sldNum"/>
          </p:nvPr>
        </p:nvSpPr>
        <p:spPr>
          <a:xfrm>
            <a:off x="6491288" y="4870847"/>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hyperlink" Target="https://www.iriss.org.uk/resources/online-learning-materials/ethical-commissioning-social-car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ccpscotland.org/our-work/cp-commissioning-for-outcomes/" TargetMode="External"/><Relationship Id="rId4" Type="http://schemas.openxmlformats.org/officeDocument/2006/relationships/hyperlink" Target="https://www.ccpscotland.org/our-work/good-practice-in-procurement/" TargetMode="External"/><Relationship Id="rId5" Type="http://schemas.openxmlformats.org/officeDocument/2006/relationships/hyperlink" Target="https://www.in-controlscotland.org/" TargetMode="External"/><Relationship Id="rId6" Type="http://schemas.openxmlformats.org/officeDocument/2006/relationships/hyperlink" Target="https://www.iriss.org.uk/news/feature-articles/2023/01/24/no-one-direction-commissioning-differently" TargetMode="External"/><Relationship Id="rId7" Type="http://schemas.openxmlformats.org/officeDocument/2006/relationships/hyperlink" Target="https://www.gov.scot/publications/preparing-to-transition-towards-a-national-care-service-for-scotland-sppn-7-2021/" TargetMode="External"/><Relationship Id="rId8" Type="http://schemas.openxmlformats.org/officeDocument/2006/relationships/hyperlink" Target="https://www.gov.scot/publications/public-procurement-taking-account-of-climate-and-circular-economy-considerations-3-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avid.kerr2@gov.scot" TargetMode="External"/><Relationship Id="rId4" Type="http://schemas.openxmlformats.org/officeDocument/2006/relationships/hyperlink" Target="mailto:louise.bowen@iriss.org.uk" TargetMode="External"/><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louise.bowen@iriss.org.uk" TargetMode="External"/><Relationship Id="rId4" Type="http://schemas.openxmlformats.org/officeDocument/2006/relationships/hyperlink" Target="http://david.kerr2@gov.scot" TargetMode="External"/><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089575" y="2012250"/>
            <a:ext cx="6030912" cy="1964299"/>
          </a:xfrm>
          <a:prstGeom prst="rect">
            <a:avLst/>
          </a:prstGeom>
          <a:noFill/>
          <a:ln>
            <a:noFill/>
          </a:ln>
        </p:spPr>
      </p:pic>
      <p:sp>
        <p:nvSpPr>
          <p:cNvPr id="61" name="Google Shape;61;p14"/>
          <p:cNvSpPr txBox="1"/>
          <p:nvPr/>
        </p:nvSpPr>
        <p:spPr>
          <a:xfrm>
            <a:off x="912500" y="705875"/>
            <a:ext cx="70482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404040"/>
                </a:solidFill>
                <a:latin typeface="Raleway"/>
                <a:ea typeface="Raleway"/>
                <a:cs typeface="Raleway"/>
                <a:sym typeface="Raleway"/>
              </a:rPr>
              <a:t>Ethical Commissioning</a:t>
            </a:r>
            <a:endParaRPr b="1" sz="4800">
              <a:solidFill>
                <a:srgbClr val="404040"/>
              </a:solidFill>
              <a:latin typeface="Raleway"/>
              <a:ea typeface="Raleway"/>
              <a:cs typeface="Raleway"/>
              <a:sym typeface="Raleway"/>
            </a:endParaRPr>
          </a:p>
          <a:p>
            <a:pPr indent="457200" lvl="0" marL="457200" rtl="0" algn="l">
              <a:lnSpc>
                <a:spcPct val="115000"/>
              </a:lnSpc>
              <a:spcBef>
                <a:spcPts val="0"/>
              </a:spcBef>
              <a:spcAft>
                <a:spcPts val="0"/>
              </a:spcAft>
              <a:buNone/>
            </a:pPr>
            <a:r>
              <a:rPr b="1" lang="en-GB" sz="1800">
                <a:solidFill>
                  <a:schemeClr val="dk1"/>
                </a:solidFill>
                <a:latin typeface="Raleway"/>
                <a:ea typeface="Raleway"/>
                <a:cs typeface="Raleway"/>
                <a:sym typeface="Raleway"/>
              </a:rPr>
              <a:t>What is it and where does it connect with SDS?</a:t>
            </a:r>
            <a:endParaRPr b="1" sz="1600">
              <a:solidFill>
                <a:schemeClr val="dk1"/>
              </a:solidFill>
              <a:latin typeface="Raleway"/>
              <a:ea typeface="Raleway"/>
              <a:cs typeface="Raleway"/>
              <a:sym typeface="Raleway"/>
            </a:endParaRPr>
          </a:p>
        </p:txBody>
      </p:sp>
      <p:pic>
        <p:nvPicPr>
          <p:cNvPr id="62" name="Google Shape;62;p14"/>
          <p:cNvPicPr preferRelativeResize="0"/>
          <p:nvPr/>
        </p:nvPicPr>
        <p:blipFill>
          <a:blip r:embed="rId4">
            <a:alphaModFix/>
          </a:blip>
          <a:stretch>
            <a:fillRect/>
          </a:stretch>
        </p:blipFill>
        <p:spPr>
          <a:xfrm>
            <a:off x="7960698" y="3576427"/>
            <a:ext cx="851025" cy="598254"/>
          </a:xfrm>
          <a:prstGeom prst="rect">
            <a:avLst/>
          </a:prstGeom>
          <a:noFill/>
          <a:ln>
            <a:noFill/>
          </a:ln>
        </p:spPr>
      </p:pic>
      <p:sp>
        <p:nvSpPr>
          <p:cNvPr id="63" name="Google Shape;63;p14"/>
          <p:cNvSpPr txBox="1"/>
          <p:nvPr/>
        </p:nvSpPr>
        <p:spPr>
          <a:xfrm>
            <a:off x="1825700" y="4269900"/>
            <a:ext cx="6135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dk1"/>
                </a:solidFill>
                <a:latin typeface="Raleway"/>
                <a:ea typeface="Raleway"/>
                <a:cs typeface="Raleway"/>
                <a:sym typeface="Raleway"/>
              </a:rPr>
              <a:t>SDSS conference workshop 22nd March 2023</a:t>
            </a:r>
            <a:endParaRPr b="1" sz="1600">
              <a:solidFill>
                <a:schemeClr val="dk1"/>
              </a:solidFill>
              <a:latin typeface="Raleway"/>
              <a:ea typeface="Raleway"/>
              <a:cs typeface="Raleway"/>
              <a:sym typeface="Raleway"/>
            </a:endParaRPr>
          </a:p>
        </p:txBody>
      </p:sp>
      <p:pic>
        <p:nvPicPr>
          <p:cNvPr descr="A picture containing text, tableware, plate, mat&#10;&#10;Description automatically generated" id="64" name="Google Shape;64;p14"/>
          <p:cNvPicPr preferRelativeResize="0"/>
          <p:nvPr/>
        </p:nvPicPr>
        <p:blipFill>
          <a:blip r:embed="rId5">
            <a:alphaModFix/>
          </a:blip>
          <a:stretch>
            <a:fillRect/>
          </a:stretch>
        </p:blipFill>
        <p:spPr>
          <a:xfrm>
            <a:off x="6757250" y="4326113"/>
            <a:ext cx="2131575" cy="31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ctrTitle"/>
          </p:nvPr>
        </p:nvSpPr>
        <p:spPr>
          <a:xfrm>
            <a:off x="363065" y="390906"/>
            <a:ext cx="8126100" cy="540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02682"/>
              </a:buClr>
              <a:buSzPts val="3300"/>
              <a:buFont typeface="Calibri"/>
              <a:buNone/>
            </a:pPr>
            <a:r>
              <a:t/>
            </a:r>
            <a:endParaRPr>
              <a:highlight>
                <a:srgbClr val="FFFF00"/>
              </a:highlight>
            </a:endParaRPr>
          </a:p>
        </p:txBody>
      </p:sp>
      <p:sp>
        <p:nvSpPr>
          <p:cNvPr id="131" name="Google Shape;131;p23"/>
          <p:cNvSpPr txBox="1"/>
          <p:nvPr>
            <p:ph idx="1" type="body"/>
          </p:nvPr>
        </p:nvSpPr>
        <p:spPr>
          <a:xfrm>
            <a:off x="363065" y="961712"/>
            <a:ext cx="8270100" cy="34488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GB" sz="1800">
                <a:latin typeface="Arial"/>
                <a:ea typeface="Arial"/>
                <a:cs typeface="Arial"/>
                <a:sym typeface="Arial"/>
              </a:rPr>
              <a:t>Ethical commissioning and ethical procurement will be used to shape all commissioning and procurement decision making. </a:t>
            </a:r>
            <a:endParaRPr/>
          </a:p>
          <a:p>
            <a:pPr indent="0" lvl="0" marL="0" rtl="0" algn="l">
              <a:lnSpc>
                <a:spcPct val="90000"/>
              </a:lnSpc>
              <a:spcBef>
                <a:spcPts val="800"/>
              </a:spcBef>
              <a:spcAft>
                <a:spcPts val="0"/>
              </a:spcAft>
              <a:buClr>
                <a:schemeClr val="dk1"/>
              </a:buClr>
              <a:buSzPts val="1800"/>
              <a:buNone/>
            </a:pPr>
            <a:r>
              <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A cornerstone that the National Care Service will use to shape all commissioning and procurement decision making</a:t>
            </a:r>
            <a:endParaRPr/>
          </a:p>
          <a:p>
            <a:pPr indent="0" lvl="0" marL="0" rtl="0" algn="l">
              <a:lnSpc>
                <a:spcPct val="90000"/>
              </a:lnSpc>
              <a:spcBef>
                <a:spcPts val="800"/>
              </a:spcBef>
              <a:spcAft>
                <a:spcPts val="0"/>
              </a:spcAft>
              <a:buClr>
                <a:schemeClr val="dk1"/>
              </a:buClr>
              <a:buSzPts val="1800"/>
              <a:buNone/>
            </a:pPr>
            <a:r>
              <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We will work with our key stakeholders to develop a framework for ethical commissioning and procurement</a:t>
            </a:r>
            <a:endParaRPr/>
          </a:p>
          <a:p>
            <a:pPr indent="0" lvl="0" marL="0" rtl="0" algn="l">
              <a:lnSpc>
                <a:spcPct val="90000"/>
              </a:lnSpc>
              <a:spcBef>
                <a:spcPts val="800"/>
              </a:spcBef>
              <a:spcAft>
                <a:spcPts val="0"/>
              </a:spcAft>
              <a:buClr>
                <a:schemeClr val="dk1"/>
              </a:buClr>
              <a:buSzPts val="1800"/>
              <a:buNone/>
            </a:pPr>
            <a:r>
              <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Our approach to ethical commissioning and procurement will be designed with partners, the providers and representative users</a:t>
            </a:r>
            <a:endParaRPr/>
          </a:p>
          <a:p>
            <a:pPr indent="0" lvl="0" marL="0" rtl="0" algn="l">
              <a:lnSpc>
                <a:spcPct val="90000"/>
              </a:lnSpc>
              <a:spcBef>
                <a:spcPts val="800"/>
              </a:spcBef>
              <a:spcAft>
                <a:spcPts val="0"/>
              </a:spcAft>
              <a:buClr>
                <a:schemeClr val="dk1"/>
              </a:buClr>
              <a:buSzPts val="1800"/>
              <a:buNone/>
            </a:pPr>
            <a:r>
              <a:t/>
            </a:r>
            <a:endParaRPr sz="1800"/>
          </a:p>
          <a:p>
            <a:pPr indent="0" lvl="0" marL="0" rtl="0" algn="l">
              <a:lnSpc>
                <a:spcPct val="90000"/>
              </a:lnSpc>
              <a:spcBef>
                <a:spcPts val="800"/>
              </a:spcBef>
              <a:spcAft>
                <a:spcPts val="0"/>
              </a:spcAft>
              <a:buClr>
                <a:schemeClr val="dk1"/>
              </a:buClr>
              <a:buSzPts val="1800"/>
              <a:buNone/>
            </a:pPr>
            <a:r>
              <a:t/>
            </a:r>
            <a:endParaRPr sz="1800"/>
          </a:p>
          <a:p>
            <a:pPr indent="-63500" lvl="0" marL="177800" rtl="0" algn="l">
              <a:lnSpc>
                <a:spcPct val="90000"/>
              </a:lnSpc>
              <a:spcBef>
                <a:spcPts val="800"/>
              </a:spcBef>
              <a:spcAft>
                <a:spcPts val="0"/>
              </a:spcAft>
              <a:buClr>
                <a:schemeClr val="dk1"/>
              </a:buClr>
              <a:buSzPts val="1800"/>
              <a:buNone/>
            </a:pPr>
            <a:r>
              <a:t/>
            </a:r>
            <a:endParaRPr sz="1800"/>
          </a:p>
          <a:p>
            <a:pPr indent="-63500" lvl="0" marL="177800" rtl="0" algn="l">
              <a:lnSpc>
                <a:spcPct val="90000"/>
              </a:lnSpc>
              <a:spcBef>
                <a:spcPts val="800"/>
              </a:spcBef>
              <a:spcAft>
                <a:spcPts val="0"/>
              </a:spcAft>
              <a:buClr>
                <a:schemeClr val="dk1"/>
              </a:buClr>
              <a:buSzPts val="1800"/>
              <a:buNone/>
            </a:pPr>
            <a:r>
              <a:t/>
            </a:r>
            <a:endParaRPr sz="1800"/>
          </a:p>
          <a:p>
            <a:pPr indent="-101600" lvl="0" marL="177800" rtl="0" algn="l">
              <a:lnSpc>
                <a:spcPct val="90000"/>
              </a:lnSpc>
              <a:spcBef>
                <a:spcPts val="800"/>
              </a:spcBef>
              <a:spcAft>
                <a:spcPts val="1200"/>
              </a:spcAft>
              <a:buClr>
                <a:schemeClr val="dk1"/>
              </a:buClr>
              <a:buSzPts val="1200"/>
              <a:buNone/>
            </a:pPr>
            <a:r>
              <a:t/>
            </a:r>
            <a:endParaRPr sz="1200">
              <a:latin typeface="Arial"/>
              <a:ea typeface="Arial"/>
              <a:cs typeface="Arial"/>
              <a:sym typeface="Arial"/>
            </a:endParaRPr>
          </a:p>
        </p:txBody>
      </p:sp>
      <p:sp>
        <p:nvSpPr>
          <p:cNvPr id="132" name="Google Shape;132;p23"/>
          <p:cNvSpPr txBox="1"/>
          <p:nvPr>
            <p:ph idx="12" type="sldNum"/>
          </p:nvPr>
        </p:nvSpPr>
        <p:spPr>
          <a:xfrm>
            <a:off x="6491288" y="4870847"/>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GB"/>
              <a:t>‹#›</a:t>
            </a:fld>
            <a:endParaRPr/>
          </a:p>
        </p:txBody>
      </p:sp>
      <p:sp>
        <p:nvSpPr>
          <p:cNvPr id="133" name="Google Shape;133;p23"/>
          <p:cNvSpPr txBox="1"/>
          <p:nvPr/>
        </p:nvSpPr>
        <p:spPr>
          <a:xfrm>
            <a:off x="363065" y="360879"/>
            <a:ext cx="8270100" cy="570900"/>
          </a:xfrm>
          <a:prstGeom prst="rect">
            <a:avLst/>
          </a:prstGeom>
          <a:solidFill>
            <a:srgbClr val="2F549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Arial"/>
              <a:buNone/>
            </a:pPr>
            <a:r>
              <a:rPr b="1" lang="en-GB" sz="2100">
                <a:solidFill>
                  <a:schemeClr val="lt1"/>
                </a:solidFill>
                <a:latin typeface="Arial"/>
                <a:ea typeface="Arial"/>
                <a:cs typeface="Arial"/>
                <a:sym typeface="Arial"/>
              </a:rPr>
              <a:t>Ethical Commissioning and the National Care Service</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4"/>
          <p:cNvPicPr preferRelativeResize="0"/>
          <p:nvPr/>
        </p:nvPicPr>
        <p:blipFill>
          <a:blip r:embed="rId3">
            <a:alphaModFix/>
          </a:blip>
          <a:stretch>
            <a:fillRect/>
          </a:stretch>
        </p:blipFill>
        <p:spPr>
          <a:xfrm>
            <a:off x="152400" y="152400"/>
            <a:ext cx="8747696"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nvSpPr>
        <p:spPr>
          <a:xfrm>
            <a:off x="115375" y="240350"/>
            <a:ext cx="5499300" cy="433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solidFill>
                <a:schemeClr val="dk1"/>
              </a:solidFill>
              <a:latin typeface="Avenir"/>
              <a:ea typeface="Avenir"/>
              <a:cs typeface="Avenir"/>
              <a:sym typeface="Avenir"/>
            </a:endParaRPr>
          </a:p>
          <a:p>
            <a:pPr indent="0" lvl="0" marL="457200" rtl="0" algn="l">
              <a:spcBef>
                <a:spcPts val="0"/>
              </a:spcBef>
              <a:spcAft>
                <a:spcPts val="0"/>
              </a:spcAft>
              <a:buNone/>
            </a:pPr>
            <a:r>
              <a:rPr lang="en-GB" sz="2100">
                <a:solidFill>
                  <a:srgbClr val="4095BE"/>
                </a:solidFill>
                <a:latin typeface="Raleway"/>
                <a:ea typeface="Raleway"/>
                <a:cs typeface="Raleway"/>
                <a:sym typeface="Raleway"/>
              </a:rPr>
              <a:t>SDS and e</a:t>
            </a:r>
            <a:r>
              <a:rPr lang="en-GB" sz="2100">
                <a:solidFill>
                  <a:srgbClr val="4095BE"/>
                </a:solidFill>
                <a:latin typeface="Raleway"/>
                <a:ea typeface="Raleway"/>
                <a:cs typeface="Raleway"/>
                <a:sym typeface="Raleway"/>
              </a:rPr>
              <a:t>thical commissioning </a:t>
            </a:r>
            <a:endParaRPr sz="2100">
              <a:solidFill>
                <a:srgbClr val="4095BE"/>
              </a:solidFill>
              <a:latin typeface="Raleway"/>
              <a:ea typeface="Raleway"/>
              <a:cs typeface="Raleway"/>
              <a:sym typeface="Raleway"/>
            </a:endParaRPr>
          </a:p>
          <a:p>
            <a:pPr indent="0" lvl="0" marL="457200" rtl="0" algn="l">
              <a:spcBef>
                <a:spcPts val="0"/>
              </a:spcBef>
              <a:spcAft>
                <a:spcPts val="0"/>
              </a:spcAft>
              <a:buNone/>
            </a:pPr>
            <a:r>
              <a:t/>
            </a:r>
            <a:endParaRPr b="1" sz="1800">
              <a:solidFill>
                <a:schemeClr val="dk1"/>
              </a:solidFill>
              <a:latin typeface="Avenir"/>
              <a:ea typeface="Avenir"/>
              <a:cs typeface="Avenir"/>
              <a:sym typeface="Avenir"/>
            </a:endParaRPr>
          </a:p>
          <a:p>
            <a:pPr indent="-317500" lvl="0" marL="457200" rtl="0" algn="l">
              <a:lnSpc>
                <a:spcPct val="100000"/>
              </a:lnSpc>
              <a:spcBef>
                <a:spcPts val="0"/>
              </a:spcBef>
              <a:spcAft>
                <a:spcPts val="0"/>
              </a:spcAft>
              <a:buClr>
                <a:srgbClr val="2F3756"/>
              </a:buClr>
              <a:buSzPts val="1400"/>
              <a:buFont typeface="Raleway"/>
              <a:buChar char="●"/>
            </a:pPr>
            <a:r>
              <a:rPr lang="en-GB">
                <a:solidFill>
                  <a:srgbClr val="2F3756"/>
                </a:solidFill>
                <a:latin typeface="Raleway"/>
                <a:ea typeface="Raleway"/>
                <a:cs typeface="Raleway"/>
                <a:sym typeface="Raleway"/>
              </a:rPr>
              <a:t>Collaboration and participation between </a:t>
            </a:r>
            <a:r>
              <a:rPr b="1" lang="en-GB">
                <a:solidFill>
                  <a:srgbClr val="2F3756"/>
                </a:solidFill>
                <a:latin typeface="Raleway"/>
                <a:ea typeface="Raleway"/>
                <a:cs typeface="Raleway"/>
                <a:sym typeface="Raleway"/>
              </a:rPr>
              <a:t>all stakeholders</a:t>
            </a:r>
            <a:r>
              <a:rPr lang="en-GB">
                <a:solidFill>
                  <a:srgbClr val="2F3756"/>
                </a:solidFill>
                <a:latin typeface="Raleway"/>
                <a:ea typeface="Raleway"/>
                <a:cs typeface="Raleway"/>
                <a:sym typeface="Raleway"/>
              </a:rPr>
              <a:t>  to plan, purchase, create and provide support </a:t>
            </a:r>
            <a:endParaRPr>
              <a:solidFill>
                <a:srgbClr val="2F3756"/>
              </a:solidFill>
              <a:latin typeface="Raleway"/>
              <a:ea typeface="Raleway"/>
              <a:cs typeface="Raleway"/>
              <a:sym typeface="Raleway"/>
            </a:endParaRPr>
          </a:p>
          <a:p>
            <a:pPr indent="-317500" lvl="0" marL="457200" rtl="0" algn="l">
              <a:lnSpc>
                <a:spcPct val="100000"/>
              </a:lnSpc>
              <a:spcBef>
                <a:spcPts val="1000"/>
              </a:spcBef>
              <a:spcAft>
                <a:spcPts val="0"/>
              </a:spcAft>
              <a:buClr>
                <a:schemeClr val="dk1"/>
              </a:buClr>
              <a:buSzPts val="1400"/>
              <a:buFont typeface="Raleway"/>
              <a:buChar char="●"/>
            </a:pPr>
            <a:r>
              <a:rPr lang="en-GB">
                <a:solidFill>
                  <a:schemeClr val="dk1"/>
                </a:solidFill>
                <a:latin typeface="Raleway"/>
                <a:ea typeface="Raleway"/>
                <a:cs typeface="Raleway"/>
                <a:sym typeface="Raleway"/>
              </a:rPr>
              <a:t>Focus on achieving </a:t>
            </a:r>
            <a:r>
              <a:rPr b="1" lang="en-GB">
                <a:solidFill>
                  <a:schemeClr val="dk1"/>
                </a:solidFill>
                <a:latin typeface="Raleway"/>
                <a:ea typeface="Raleway"/>
                <a:cs typeface="Raleway"/>
                <a:sym typeface="Raleway"/>
              </a:rPr>
              <a:t>the outcomes that matter to people </a:t>
            </a:r>
            <a:endParaRPr b="1">
              <a:solidFill>
                <a:schemeClr val="dk1"/>
              </a:solidFill>
              <a:latin typeface="Raleway"/>
              <a:ea typeface="Raleway"/>
              <a:cs typeface="Raleway"/>
              <a:sym typeface="Raleway"/>
            </a:endParaRPr>
          </a:p>
          <a:p>
            <a:pPr indent="-317500" lvl="0" marL="457200" rtl="0" algn="l">
              <a:lnSpc>
                <a:spcPct val="100000"/>
              </a:lnSpc>
              <a:spcBef>
                <a:spcPts val="1000"/>
              </a:spcBef>
              <a:spcAft>
                <a:spcPts val="0"/>
              </a:spcAft>
              <a:buClr>
                <a:schemeClr val="dk1"/>
              </a:buClr>
              <a:buSzPts val="1400"/>
              <a:buFont typeface="Raleway"/>
              <a:buChar char="●"/>
            </a:pPr>
            <a:r>
              <a:rPr b="1" lang="en-GB">
                <a:solidFill>
                  <a:schemeClr val="dk1"/>
                </a:solidFill>
                <a:latin typeface="Raleway"/>
                <a:ea typeface="Raleway"/>
                <a:cs typeface="Raleway"/>
                <a:sym typeface="Raleway"/>
              </a:rPr>
              <a:t>Relationships </a:t>
            </a:r>
            <a:r>
              <a:rPr lang="en-GB">
                <a:solidFill>
                  <a:schemeClr val="dk1"/>
                </a:solidFill>
                <a:latin typeface="Raleway"/>
                <a:ea typeface="Raleway"/>
                <a:cs typeface="Raleway"/>
                <a:sym typeface="Raleway"/>
              </a:rPr>
              <a:t>at the heart of social care and support.</a:t>
            </a:r>
            <a:endParaRPr>
              <a:solidFill>
                <a:schemeClr val="dk1"/>
              </a:solidFill>
              <a:latin typeface="Raleway"/>
              <a:ea typeface="Raleway"/>
              <a:cs typeface="Raleway"/>
              <a:sym typeface="Raleway"/>
            </a:endParaRPr>
          </a:p>
          <a:p>
            <a:pPr indent="-317500" lvl="0" marL="457200" rtl="0" algn="l">
              <a:lnSpc>
                <a:spcPct val="100000"/>
              </a:lnSpc>
              <a:spcBef>
                <a:spcPts val="1000"/>
              </a:spcBef>
              <a:spcAft>
                <a:spcPts val="0"/>
              </a:spcAft>
              <a:buClr>
                <a:schemeClr val="dk1"/>
              </a:buClr>
              <a:buSzPts val="1400"/>
              <a:buFont typeface="Raleway"/>
              <a:buChar char="●"/>
            </a:pPr>
            <a:r>
              <a:rPr lang="en-GB">
                <a:solidFill>
                  <a:schemeClr val="dk1"/>
                </a:solidFill>
                <a:latin typeface="Raleway"/>
                <a:ea typeface="Raleway"/>
                <a:cs typeface="Raleway"/>
                <a:sym typeface="Raleway"/>
              </a:rPr>
              <a:t>Enable </a:t>
            </a:r>
            <a:r>
              <a:rPr b="1" lang="en-GB">
                <a:solidFill>
                  <a:schemeClr val="dk1"/>
                </a:solidFill>
                <a:latin typeface="Raleway"/>
                <a:ea typeface="Raleway"/>
                <a:cs typeface="Raleway"/>
                <a:sym typeface="Raleway"/>
              </a:rPr>
              <a:t>choice, personalisation and independent living</a:t>
            </a:r>
            <a:r>
              <a:rPr lang="en-GB">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a:p>
            <a:pPr indent="-317500" lvl="0" marL="457200" rtl="0" algn="l">
              <a:lnSpc>
                <a:spcPct val="100000"/>
              </a:lnSpc>
              <a:spcBef>
                <a:spcPts val="1000"/>
              </a:spcBef>
              <a:spcAft>
                <a:spcPts val="0"/>
              </a:spcAft>
              <a:buClr>
                <a:schemeClr val="dk1"/>
              </a:buClr>
              <a:buSzPts val="1400"/>
              <a:buFont typeface="Raleway"/>
              <a:buChar char="●"/>
            </a:pPr>
            <a:r>
              <a:rPr b="1" lang="en-GB">
                <a:solidFill>
                  <a:schemeClr val="dk1"/>
                </a:solidFill>
                <a:latin typeface="Raleway"/>
                <a:ea typeface="Raleway"/>
                <a:cs typeface="Raleway"/>
                <a:sym typeface="Raleway"/>
              </a:rPr>
              <a:t>S</a:t>
            </a:r>
            <a:r>
              <a:rPr b="1" lang="en-GB">
                <a:solidFill>
                  <a:schemeClr val="dk1"/>
                </a:solidFill>
                <a:latin typeface="Raleway"/>
                <a:ea typeface="Raleway"/>
                <a:cs typeface="Raleway"/>
                <a:sym typeface="Raleway"/>
              </a:rPr>
              <a:t>ustainable support</a:t>
            </a:r>
            <a:r>
              <a:rPr lang="en-GB">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a:p>
            <a:pPr indent="-317500" lvl="0" marL="457200" rtl="0" algn="l">
              <a:lnSpc>
                <a:spcPct val="100000"/>
              </a:lnSpc>
              <a:spcBef>
                <a:spcPts val="1000"/>
              </a:spcBef>
              <a:spcAft>
                <a:spcPts val="0"/>
              </a:spcAft>
              <a:buClr>
                <a:schemeClr val="dk1"/>
              </a:buClr>
              <a:buSzPts val="1400"/>
              <a:buFont typeface="Raleway"/>
              <a:buChar char="●"/>
            </a:pPr>
            <a:r>
              <a:rPr b="1" lang="en-GB">
                <a:solidFill>
                  <a:schemeClr val="dk1"/>
                </a:solidFill>
                <a:latin typeface="Raleway"/>
                <a:ea typeface="Raleway"/>
                <a:cs typeface="Raleway"/>
                <a:sym typeface="Raleway"/>
              </a:rPr>
              <a:t>Not waiting for a National Care Service but u</a:t>
            </a:r>
            <a:r>
              <a:rPr b="1" lang="en-GB">
                <a:solidFill>
                  <a:schemeClr val="dk1"/>
                </a:solidFill>
                <a:latin typeface="Raleway"/>
                <a:ea typeface="Raleway"/>
                <a:cs typeface="Raleway"/>
                <a:sym typeface="Raleway"/>
              </a:rPr>
              <a:t>sing what’s available now</a:t>
            </a:r>
            <a:r>
              <a:rPr lang="en-GB">
                <a:solidFill>
                  <a:schemeClr val="dk1"/>
                </a:solidFill>
                <a:latin typeface="Raleway"/>
                <a:ea typeface="Raleway"/>
                <a:cs typeface="Raleway"/>
                <a:sym typeface="Raleway"/>
              </a:rPr>
              <a:t> - resources, people power, existing legislation and flexibilities </a:t>
            </a:r>
            <a:endParaRPr>
              <a:solidFill>
                <a:schemeClr val="dk1"/>
              </a:solidFill>
              <a:latin typeface="Raleway"/>
              <a:ea typeface="Raleway"/>
              <a:cs typeface="Raleway"/>
              <a:sym typeface="Raleway"/>
            </a:endParaRPr>
          </a:p>
          <a:p>
            <a:pPr indent="-317500" lvl="0" marL="457200" rtl="0" algn="l">
              <a:lnSpc>
                <a:spcPct val="100000"/>
              </a:lnSpc>
              <a:spcBef>
                <a:spcPts val="1000"/>
              </a:spcBef>
              <a:spcAft>
                <a:spcPts val="0"/>
              </a:spcAft>
              <a:buClr>
                <a:schemeClr val="dk1"/>
              </a:buClr>
              <a:buSzPts val="1400"/>
              <a:buFont typeface="Raleway"/>
              <a:buChar char="●"/>
            </a:pPr>
            <a:r>
              <a:rPr b="1" lang="en-GB">
                <a:solidFill>
                  <a:schemeClr val="dk1"/>
                </a:solidFill>
                <a:latin typeface="Raleway"/>
                <a:ea typeface="Raleway"/>
                <a:cs typeface="Raleway"/>
                <a:sym typeface="Raleway"/>
              </a:rPr>
              <a:t>SDS Standards</a:t>
            </a:r>
            <a:r>
              <a:rPr lang="en-GB">
                <a:solidFill>
                  <a:schemeClr val="dk1"/>
                </a:solidFill>
                <a:latin typeface="Raleway"/>
                <a:ea typeface="Raleway"/>
                <a:cs typeface="Raleway"/>
                <a:sym typeface="Raleway"/>
              </a:rPr>
              <a:t> are there already!  </a:t>
            </a:r>
            <a:endParaRPr>
              <a:solidFill>
                <a:schemeClr val="dk1"/>
              </a:solidFill>
              <a:latin typeface="Raleway"/>
              <a:ea typeface="Raleway"/>
              <a:cs typeface="Raleway"/>
              <a:sym typeface="Raleway"/>
            </a:endParaRPr>
          </a:p>
          <a:p>
            <a:pPr indent="0" lvl="0" marL="0" rtl="0" algn="l">
              <a:lnSpc>
                <a:spcPct val="100000"/>
              </a:lnSpc>
              <a:spcBef>
                <a:spcPts val="1000"/>
              </a:spcBef>
              <a:spcAft>
                <a:spcPts val="1000"/>
              </a:spcAft>
              <a:buNone/>
            </a:pPr>
            <a:r>
              <a:t/>
            </a:r>
            <a:endParaRPr>
              <a:solidFill>
                <a:schemeClr val="dk1"/>
              </a:solidFill>
              <a:latin typeface="Raleway"/>
              <a:ea typeface="Raleway"/>
              <a:cs typeface="Raleway"/>
              <a:sym typeface="Raleway"/>
            </a:endParaRPr>
          </a:p>
        </p:txBody>
      </p:sp>
      <p:pic>
        <p:nvPicPr>
          <p:cNvPr id="144" name="Google Shape;144;p25"/>
          <p:cNvPicPr preferRelativeResize="0"/>
          <p:nvPr/>
        </p:nvPicPr>
        <p:blipFill>
          <a:blip r:embed="rId3">
            <a:alphaModFix/>
          </a:blip>
          <a:stretch>
            <a:fillRect/>
          </a:stretch>
        </p:blipFill>
        <p:spPr>
          <a:xfrm>
            <a:off x="6412925" y="1082950"/>
            <a:ext cx="2271376" cy="2274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1" type="body"/>
          </p:nvPr>
        </p:nvSpPr>
        <p:spPr>
          <a:xfrm>
            <a:off x="534925" y="188175"/>
            <a:ext cx="6166500" cy="471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200">
                <a:solidFill>
                  <a:srgbClr val="4095BE"/>
                </a:solidFill>
                <a:latin typeface="Raleway"/>
                <a:ea typeface="Raleway"/>
                <a:cs typeface="Raleway"/>
                <a:sym typeface="Raleway"/>
              </a:rPr>
              <a:t>Commissioners and support providers told Iriss…</a:t>
            </a:r>
            <a:endParaRPr sz="2200">
              <a:solidFill>
                <a:srgbClr val="4095BE"/>
              </a:solidFill>
              <a:latin typeface="Raleway"/>
              <a:ea typeface="Raleway"/>
              <a:cs typeface="Raleway"/>
              <a:sym typeface="Raleway"/>
            </a:endParaRPr>
          </a:p>
          <a:p>
            <a:pPr indent="0" lvl="0" marL="0" rtl="0" algn="l">
              <a:spcBef>
                <a:spcPts val="1200"/>
              </a:spcBef>
              <a:spcAft>
                <a:spcPts val="0"/>
              </a:spcAft>
              <a:buClr>
                <a:schemeClr val="dk1"/>
              </a:buClr>
              <a:buSzPts val="1100"/>
              <a:buFont typeface="Arial"/>
              <a:buNone/>
            </a:pPr>
            <a:r>
              <a:rPr b="1" lang="en-GB">
                <a:solidFill>
                  <a:schemeClr val="dk1"/>
                </a:solidFill>
                <a:latin typeface="Raleway"/>
                <a:ea typeface="Raleway"/>
                <a:cs typeface="Raleway"/>
                <a:sym typeface="Raleway"/>
              </a:rPr>
              <a:t>Ethical commissioning should enable</a:t>
            </a:r>
            <a:endParaRPr b="1">
              <a:solidFill>
                <a:schemeClr val="dk1"/>
              </a:solidFill>
              <a:latin typeface="Raleway"/>
              <a:ea typeface="Raleway"/>
              <a:cs typeface="Raleway"/>
              <a:sym typeface="Raleway"/>
            </a:endParaRPr>
          </a:p>
          <a:p>
            <a:pPr indent="-331440" lvl="0" marL="457200" rtl="0" algn="l">
              <a:spcBef>
                <a:spcPts val="120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Investment in relationships </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Safe, honest and respectful partnerships</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Affordability and fair work</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What people really need as the starting point</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Building a shared approach or ethos </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Use of the existing flexibilities in procurement guidance/ legislation</a:t>
            </a:r>
            <a:endParaRPr sz="1619">
              <a:solidFill>
                <a:srgbClr val="2F3756"/>
              </a:solidFill>
              <a:latin typeface="Raleway"/>
              <a:ea typeface="Raleway"/>
              <a:cs typeface="Raleway"/>
              <a:sym typeface="Raleway"/>
            </a:endParaRPr>
          </a:p>
          <a:p>
            <a:pPr indent="0" lvl="0" marL="0" rtl="0" algn="l">
              <a:spcBef>
                <a:spcPts val="1200"/>
              </a:spcBef>
              <a:spcAft>
                <a:spcPts val="1200"/>
              </a:spcAft>
              <a:buNone/>
            </a:pPr>
            <a:r>
              <a:t/>
            </a:r>
            <a:endParaRPr/>
          </a:p>
        </p:txBody>
      </p:sp>
      <p:pic>
        <p:nvPicPr>
          <p:cNvPr id="150" name="Google Shape;150;p26"/>
          <p:cNvPicPr preferRelativeResize="0"/>
          <p:nvPr/>
        </p:nvPicPr>
        <p:blipFill>
          <a:blip r:embed="rId3">
            <a:alphaModFix/>
          </a:blip>
          <a:stretch>
            <a:fillRect/>
          </a:stretch>
        </p:blipFill>
        <p:spPr>
          <a:xfrm>
            <a:off x="6701350" y="1342550"/>
            <a:ext cx="2271376" cy="22740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idx="1" type="body"/>
          </p:nvPr>
        </p:nvSpPr>
        <p:spPr>
          <a:xfrm>
            <a:off x="326875" y="188175"/>
            <a:ext cx="6249300" cy="471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200">
                <a:solidFill>
                  <a:srgbClr val="4095BE"/>
                </a:solidFill>
                <a:latin typeface="Raleway"/>
                <a:ea typeface="Raleway"/>
                <a:cs typeface="Raleway"/>
                <a:sym typeface="Raleway"/>
              </a:rPr>
              <a:t>Commissioners and support providers told Iriss…</a:t>
            </a:r>
            <a:endParaRPr sz="2200">
              <a:solidFill>
                <a:srgbClr val="2F3756"/>
              </a:solidFill>
              <a:latin typeface="Raleway"/>
              <a:ea typeface="Raleway"/>
              <a:cs typeface="Raleway"/>
              <a:sym typeface="Raleway"/>
            </a:endParaRPr>
          </a:p>
          <a:p>
            <a:pPr indent="-331440" lvl="0" marL="457200" rtl="0" algn="l">
              <a:spcBef>
                <a:spcPts val="120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Acknowledge that no one solution fits all (we need local solutions)</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It’s not about ‘doing more with less’</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Not everything can be solved by commissioning alone</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Be brave to try something new</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Identify ways to break down barriers</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Find the time and people resources to do things differently</a:t>
            </a:r>
            <a:endParaRPr sz="1619">
              <a:solidFill>
                <a:srgbClr val="2F3756"/>
              </a:solidFill>
              <a:latin typeface="Raleway"/>
              <a:ea typeface="Raleway"/>
              <a:cs typeface="Raleway"/>
              <a:sym typeface="Raleway"/>
            </a:endParaRPr>
          </a:p>
          <a:p>
            <a:pPr indent="-331440" lvl="0" marL="457200" rtl="0" algn="l">
              <a:spcBef>
                <a:spcPts val="0"/>
              </a:spcBef>
              <a:spcAft>
                <a:spcPts val="0"/>
              </a:spcAft>
              <a:buClr>
                <a:srgbClr val="2F3756"/>
              </a:buClr>
              <a:buSzPts val="1620"/>
              <a:buFont typeface="Raleway"/>
              <a:buChar char="●"/>
            </a:pPr>
            <a:r>
              <a:rPr lang="en-GB" sz="1619">
                <a:solidFill>
                  <a:srgbClr val="2F3756"/>
                </a:solidFill>
                <a:latin typeface="Raleway"/>
                <a:ea typeface="Raleway"/>
                <a:cs typeface="Raleway"/>
                <a:sym typeface="Raleway"/>
              </a:rPr>
              <a:t>Build on good relationships and ways of working, keep investing in these</a:t>
            </a:r>
            <a:endParaRPr sz="1600"/>
          </a:p>
        </p:txBody>
      </p:sp>
      <p:pic>
        <p:nvPicPr>
          <p:cNvPr id="156" name="Google Shape;156;p27"/>
          <p:cNvPicPr preferRelativeResize="0"/>
          <p:nvPr/>
        </p:nvPicPr>
        <p:blipFill>
          <a:blip r:embed="rId3">
            <a:alphaModFix/>
          </a:blip>
          <a:stretch>
            <a:fillRect/>
          </a:stretch>
        </p:blipFill>
        <p:spPr>
          <a:xfrm>
            <a:off x="6701350" y="1342550"/>
            <a:ext cx="2271376" cy="2274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idx="1" type="body"/>
          </p:nvPr>
        </p:nvSpPr>
        <p:spPr>
          <a:xfrm>
            <a:off x="4457000" y="1433550"/>
            <a:ext cx="4260900" cy="299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108">
                <a:latin typeface="Montserrat"/>
                <a:ea typeface="Montserrat"/>
                <a:cs typeface="Montserrat"/>
                <a:sym typeface="Montserrat"/>
              </a:rPr>
              <a:t>In your setting, how could ethical commissioning help to achieve the aims of SDS implementation?</a:t>
            </a:r>
            <a:endParaRPr sz="2108">
              <a:latin typeface="Montserrat"/>
              <a:ea typeface="Montserrat"/>
              <a:cs typeface="Montserrat"/>
              <a:sym typeface="Montserrat"/>
            </a:endParaRPr>
          </a:p>
          <a:p>
            <a:pPr indent="0" lvl="0" marL="0" rtl="0" algn="l">
              <a:spcBef>
                <a:spcPts val="1200"/>
              </a:spcBef>
              <a:spcAft>
                <a:spcPts val="1200"/>
              </a:spcAft>
              <a:buNone/>
            </a:pPr>
            <a:r>
              <a:t/>
            </a:r>
            <a:endParaRPr sz="2308">
              <a:latin typeface="Montserrat"/>
              <a:ea typeface="Montserrat"/>
              <a:cs typeface="Montserrat"/>
              <a:sym typeface="Montserrat"/>
            </a:endParaRPr>
          </a:p>
        </p:txBody>
      </p:sp>
      <p:pic>
        <p:nvPicPr>
          <p:cNvPr id="162" name="Google Shape;162;p28"/>
          <p:cNvPicPr preferRelativeResize="0"/>
          <p:nvPr/>
        </p:nvPicPr>
        <p:blipFill>
          <a:blip r:embed="rId3">
            <a:alphaModFix/>
          </a:blip>
          <a:stretch>
            <a:fillRect/>
          </a:stretch>
        </p:blipFill>
        <p:spPr>
          <a:xfrm>
            <a:off x="650975" y="1233375"/>
            <a:ext cx="2969820" cy="2900698"/>
          </a:xfrm>
          <a:prstGeom prst="rect">
            <a:avLst/>
          </a:prstGeom>
          <a:noFill/>
          <a:ln>
            <a:noFill/>
          </a:ln>
        </p:spPr>
      </p:pic>
      <p:sp>
        <p:nvSpPr>
          <p:cNvPr id="163" name="Google Shape;163;p28"/>
          <p:cNvSpPr txBox="1"/>
          <p:nvPr/>
        </p:nvSpPr>
        <p:spPr>
          <a:xfrm>
            <a:off x="3029450" y="424975"/>
            <a:ext cx="3280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4095BE"/>
                </a:solidFill>
                <a:latin typeface="Raleway"/>
                <a:ea typeface="Raleway"/>
                <a:cs typeface="Raleway"/>
                <a:sym typeface="Raleway"/>
              </a:rPr>
              <a:t>Conversations</a:t>
            </a:r>
            <a:endParaRPr b="1" sz="3000">
              <a:solidFill>
                <a:srgbClr val="4095BE"/>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nvSpPr>
        <p:spPr>
          <a:xfrm>
            <a:off x="1373050" y="3223925"/>
            <a:ext cx="6680100" cy="631200"/>
          </a:xfrm>
          <a:prstGeom prst="rect">
            <a:avLst/>
          </a:prstGeom>
          <a:solidFill>
            <a:srgbClr val="4095B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900">
                <a:solidFill>
                  <a:schemeClr val="lt1"/>
                </a:solidFill>
                <a:latin typeface="Montserrat"/>
                <a:ea typeface="Montserrat"/>
                <a:cs typeface="Montserrat"/>
                <a:sym typeface="Montserrat"/>
              </a:rPr>
              <a:t>Ethical commissioning resources </a:t>
            </a:r>
            <a:endParaRPr sz="3200">
              <a:solidFill>
                <a:schemeClr val="lt1"/>
              </a:solidFill>
              <a:latin typeface="Montserrat"/>
              <a:ea typeface="Montserrat"/>
              <a:cs typeface="Montserrat"/>
              <a:sym typeface="Montserrat"/>
            </a:endParaRPr>
          </a:p>
        </p:txBody>
      </p:sp>
      <p:pic>
        <p:nvPicPr>
          <p:cNvPr id="169" name="Google Shape;169;p29"/>
          <p:cNvPicPr preferRelativeResize="0"/>
          <p:nvPr/>
        </p:nvPicPr>
        <p:blipFill>
          <a:blip r:embed="rId3">
            <a:alphaModFix/>
          </a:blip>
          <a:stretch>
            <a:fillRect/>
          </a:stretch>
        </p:blipFill>
        <p:spPr>
          <a:xfrm>
            <a:off x="779050" y="538749"/>
            <a:ext cx="7585900" cy="247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0"/>
          <p:cNvPicPr preferRelativeResize="0"/>
          <p:nvPr/>
        </p:nvPicPr>
        <p:blipFill>
          <a:blip r:embed="rId3">
            <a:alphaModFix/>
          </a:blip>
          <a:stretch>
            <a:fillRect/>
          </a:stretch>
        </p:blipFill>
        <p:spPr>
          <a:xfrm>
            <a:off x="268250" y="1137175"/>
            <a:ext cx="6322652" cy="3164401"/>
          </a:xfrm>
          <a:prstGeom prst="rect">
            <a:avLst/>
          </a:prstGeom>
          <a:noFill/>
          <a:ln>
            <a:noFill/>
          </a:ln>
        </p:spPr>
      </p:pic>
      <p:sp>
        <p:nvSpPr>
          <p:cNvPr id="175" name="Google Shape;175;p30"/>
          <p:cNvSpPr txBox="1"/>
          <p:nvPr/>
        </p:nvSpPr>
        <p:spPr>
          <a:xfrm>
            <a:off x="196800" y="47156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6" name="Google Shape;176;p30"/>
          <p:cNvSpPr txBox="1"/>
          <p:nvPr/>
        </p:nvSpPr>
        <p:spPr>
          <a:xfrm>
            <a:off x="6590900" y="191875"/>
            <a:ext cx="23430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4095BE"/>
                </a:solidFill>
                <a:latin typeface="Raleway"/>
                <a:ea typeface="Raleway"/>
                <a:cs typeface="Raleway"/>
                <a:sym typeface="Raleway"/>
              </a:rPr>
              <a:t>Iriss online learning </a:t>
            </a:r>
            <a:endParaRPr b="1" sz="1700">
              <a:solidFill>
                <a:srgbClr val="4095BE"/>
              </a:solidFill>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n-GB">
                <a:latin typeface="Raleway"/>
                <a:ea typeface="Raleway"/>
                <a:cs typeface="Raleway"/>
                <a:sym typeface="Raleway"/>
              </a:rPr>
              <a:t>Free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n-GB">
                <a:latin typeface="Raleway"/>
                <a:ea typeface="Raleway"/>
                <a:cs typeface="Raleway"/>
                <a:sym typeface="Raleway"/>
              </a:rPr>
              <a:t>Self paced</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n-GB">
                <a:latin typeface="Raleway"/>
                <a:ea typeface="Raleway"/>
                <a:cs typeface="Raleway"/>
                <a:sym typeface="Raleway"/>
              </a:rPr>
              <a:t>Perspectives from real life practice</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n-GB">
                <a:latin typeface="Raleway"/>
                <a:ea typeface="Raleway"/>
                <a:cs typeface="Raleway"/>
                <a:sym typeface="Raleway"/>
              </a:rPr>
              <a:t>Introduces policy and practice, EC principles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lang="en-GB">
                <a:latin typeface="Raleway"/>
                <a:ea typeface="Raleway"/>
                <a:cs typeface="Raleway"/>
                <a:sym typeface="Raleway"/>
              </a:rPr>
              <a:t>Tools for exploring ethical commissioning with your team or partnerships</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b="1" lang="en-GB">
                <a:latin typeface="Raleway"/>
                <a:ea typeface="Raleway"/>
                <a:cs typeface="Raleway"/>
                <a:sym typeface="Raleway"/>
              </a:rPr>
              <a:t>Email Louise </a:t>
            </a:r>
            <a:r>
              <a:rPr lang="en-GB">
                <a:latin typeface="Raleway"/>
                <a:ea typeface="Raleway"/>
                <a:cs typeface="Raleway"/>
                <a:sym typeface="Raleway"/>
              </a:rPr>
              <a:t>if you have any questions</a:t>
            </a:r>
            <a:endParaRPr>
              <a:latin typeface="Raleway"/>
              <a:ea typeface="Raleway"/>
              <a:cs typeface="Raleway"/>
              <a:sym typeface="Raleway"/>
            </a:endParaRPr>
          </a:p>
        </p:txBody>
      </p:sp>
      <p:sp>
        <p:nvSpPr>
          <p:cNvPr id="177" name="Google Shape;177;p30"/>
          <p:cNvSpPr txBox="1"/>
          <p:nvPr/>
        </p:nvSpPr>
        <p:spPr>
          <a:xfrm>
            <a:off x="373675" y="4392375"/>
            <a:ext cx="5945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hlink"/>
                </a:solidFill>
                <a:hlinkClick r:id="rId4"/>
              </a:rPr>
              <a:t>https://www.iriss.org.uk/resources/online-learning-materials/ethical-commissioning-social-care</a:t>
            </a:r>
            <a:endParaRPr b="1"/>
          </a:p>
          <a:p>
            <a:pPr indent="0" lvl="0" marL="0" rtl="0" algn="l">
              <a:spcBef>
                <a:spcPts val="0"/>
              </a:spcBef>
              <a:spcAft>
                <a:spcPts val="0"/>
              </a:spcAft>
              <a:buNone/>
            </a:pPr>
            <a:r>
              <a:t/>
            </a:r>
            <a:endParaRPr/>
          </a:p>
        </p:txBody>
      </p:sp>
      <p:sp>
        <p:nvSpPr>
          <p:cNvPr id="178" name="Google Shape;178;p30"/>
          <p:cNvSpPr txBox="1"/>
          <p:nvPr/>
        </p:nvSpPr>
        <p:spPr>
          <a:xfrm>
            <a:off x="648425" y="110050"/>
            <a:ext cx="5451300" cy="569400"/>
          </a:xfrm>
          <a:prstGeom prst="rect">
            <a:avLst/>
          </a:prstGeom>
          <a:solidFill>
            <a:srgbClr val="4095B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500">
                <a:solidFill>
                  <a:schemeClr val="lt1"/>
                </a:solidFill>
                <a:latin typeface="Montserrat"/>
                <a:ea typeface="Montserrat"/>
                <a:cs typeface="Montserrat"/>
                <a:sym typeface="Montserrat"/>
              </a:rPr>
              <a:t>Ethical commissioning resources</a:t>
            </a:r>
            <a:endParaRPr sz="2500">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nvSpPr>
        <p:spPr>
          <a:xfrm>
            <a:off x="1307850" y="263775"/>
            <a:ext cx="6341400" cy="554100"/>
          </a:xfrm>
          <a:prstGeom prst="rect">
            <a:avLst/>
          </a:prstGeom>
          <a:solidFill>
            <a:srgbClr val="4095B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Montserrat"/>
                <a:ea typeface="Montserrat"/>
                <a:cs typeface="Montserrat"/>
                <a:sym typeface="Montserrat"/>
              </a:rPr>
              <a:t>More ethical commissioning resources </a:t>
            </a:r>
            <a:endParaRPr sz="2400">
              <a:solidFill>
                <a:schemeClr val="lt1"/>
              </a:solidFill>
              <a:latin typeface="Montserrat"/>
              <a:ea typeface="Montserrat"/>
              <a:cs typeface="Montserrat"/>
              <a:sym typeface="Montserrat"/>
            </a:endParaRPr>
          </a:p>
        </p:txBody>
      </p:sp>
      <p:sp>
        <p:nvSpPr>
          <p:cNvPr id="184" name="Google Shape;184;p31"/>
          <p:cNvSpPr txBox="1"/>
          <p:nvPr/>
        </p:nvSpPr>
        <p:spPr>
          <a:xfrm>
            <a:off x="1213050" y="1107125"/>
            <a:ext cx="67179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CCPS: </a:t>
            </a:r>
            <a:r>
              <a:rPr lang="en-GB"/>
              <a:t>Commissioning for Outcomes</a:t>
            </a:r>
            <a:endParaRPr/>
          </a:p>
          <a:p>
            <a:pPr indent="0" lvl="0" marL="0" rtl="0" algn="l">
              <a:spcBef>
                <a:spcPts val="0"/>
              </a:spcBef>
              <a:spcAft>
                <a:spcPts val="0"/>
              </a:spcAft>
              <a:buNone/>
            </a:pPr>
            <a:r>
              <a:rPr lang="en-GB" u="sng">
                <a:solidFill>
                  <a:schemeClr val="hlink"/>
                </a:solidFill>
                <a:hlinkClick r:id="rId3"/>
              </a:rPr>
              <a:t>https://www.ccpscotland.org/our-work/cp-commissioning-for-outcomes/</a:t>
            </a:r>
            <a:endParaRPr/>
          </a:p>
          <a:p>
            <a:pPr indent="-317500" lvl="0" marL="457200" rtl="0" algn="l">
              <a:spcBef>
                <a:spcPts val="0"/>
              </a:spcBef>
              <a:spcAft>
                <a:spcPts val="0"/>
              </a:spcAft>
              <a:buSzPts val="1400"/>
              <a:buChar char="●"/>
            </a:pPr>
            <a:r>
              <a:rPr lang="en-GB"/>
              <a:t>Practical guidance on outcomes based commissioning with links SDS Framework of Standards and Health and Social Care Standards. Includes a template for outcomes based Option 2 contract and links to other resources.</a:t>
            </a:r>
            <a:endParaRPr/>
          </a:p>
          <a:p>
            <a:pPr indent="-317500" lvl="0" marL="457200" rtl="0" algn="l">
              <a:spcBef>
                <a:spcPts val="0"/>
              </a:spcBef>
              <a:spcAft>
                <a:spcPts val="0"/>
              </a:spcAft>
              <a:buSzPts val="1400"/>
              <a:buChar char="●"/>
            </a:pPr>
            <a:r>
              <a:rPr lang="en-GB"/>
              <a:t>Good practice in procurement </a:t>
            </a:r>
            <a:endParaRPr/>
          </a:p>
          <a:p>
            <a:pPr indent="0" lvl="0" marL="0" rtl="0" algn="l">
              <a:spcBef>
                <a:spcPts val="0"/>
              </a:spcBef>
              <a:spcAft>
                <a:spcPts val="0"/>
              </a:spcAft>
              <a:buNone/>
            </a:pPr>
            <a:r>
              <a:rPr lang="en-GB" u="sng">
                <a:solidFill>
                  <a:schemeClr val="hlink"/>
                </a:solidFill>
                <a:hlinkClick r:id="rId4"/>
              </a:rPr>
              <a:t>https://www.ccpscotland.org/our-work/good-practice-in-procurement/</a:t>
            </a:r>
            <a:endParaRPr/>
          </a:p>
          <a:p>
            <a:pPr indent="0" lvl="0" marL="0" rtl="0" algn="l">
              <a:spcBef>
                <a:spcPts val="0"/>
              </a:spcBef>
              <a:spcAft>
                <a:spcPts val="0"/>
              </a:spcAft>
              <a:buNone/>
            </a:pPr>
            <a:r>
              <a:rPr lang="en-GB"/>
              <a:t>Links to Myth Buster resource for procurement in social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Work in progress in NHS Highland to reshape Option 2 (</a:t>
            </a:r>
            <a:r>
              <a:rPr lang="en-GB" u="sng">
                <a:solidFill>
                  <a:schemeClr val="hlink"/>
                </a:solidFill>
                <a:hlinkClick r:id="rId5"/>
              </a:rPr>
              <a:t>with In Control Scotland)</a:t>
            </a:r>
            <a:r>
              <a:rPr lang="en-GB"/>
              <a:t> </a:t>
            </a:r>
            <a:endParaRPr/>
          </a:p>
          <a:p>
            <a:pPr indent="0" lvl="0" marL="0" rtl="0" algn="l">
              <a:spcBef>
                <a:spcPts val="0"/>
              </a:spcBef>
              <a:spcAft>
                <a:spcPts val="0"/>
              </a:spcAft>
              <a:buNone/>
            </a:pPr>
            <a:r>
              <a:rPr lang="en-GB" u="sng">
                <a:solidFill>
                  <a:schemeClr val="hlink"/>
                </a:solidFill>
                <a:hlinkClick r:id="rId6"/>
              </a:rPr>
              <a:t>https://www.iriss.org.uk/news/feature-articles/2023/01/24/no-one-direction-commissioning-differently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Scottish Government: </a:t>
            </a:r>
            <a:r>
              <a:rPr lang="en-GB" u="sng">
                <a:solidFill>
                  <a:schemeClr val="hlink"/>
                </a:solidFill>
                <a:hlinkClick r:id="rId7"/>
              </a:rPr>
              <a:t>Scottish Public Procurement Notice 7/2021</a:t>
            </a:r>
            <a:endParaRPr/>
          </a:p>
          <a:p>
            <a:pPr indent="0" lvl="0" marL="0" rtl="0" algn="l">
              <a:spcBef>
                <a:spcPts val="0"/>
              </a:spcBef>
              <a:spcAft>
                <a:spcPts val="0"/>
              </a:spcAft>
              <a:buNone/>
            </a:pPr>
            <a:r>
              <a:rPr lang="en-GB" u="sng">
                <a:solidFill>
                  <a:schemeClr val="hlink"/>
                </a:solidFill>
                <a:hlinkClick r:id="rId8"/>
              </a:rPr>
              <a:t>Scottish Public Procurement Notice 3/2022</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nvSpPr>
        <p:spPr>
          <a:xfrm>
            <a:off x="440675" y="3343325"/>
            <a:ext cx="8406300" cy="1754700"/>
          </a:xfrm>
          <a:prstGeom prst="rect">
            <a:avLst/>
          </a:prstGeom>
          <a:noFill/>
          <a:ln>
            <a:noFill/>
          </a:ln>
        </p:spPr>
        <p:txBody>
          <a:bodyPr anchorCtr="0" anchor="t" bIns="91425" lIns="91425" spcFirstLastPara="1" rIns="91425" wrap="square" tIns="91425">
            <a:spAutoFit/>
          </a:bodyPr>
          <a:lstStyle/>
          <a:p>
            <a:pPr indent="457200" lvl="0" marL="1371600" rtl="0" algn="l">
              <a:spcBef>
                <a:spcPts val="0"/>
              </a:spcBef>
              <a:spcAft>
                <a:spcPts val="0"/>
              </a:spcAft>
              <a:buClr>
                <a:schemeClr val="dk1"/>
              </a:buClr>
              <a:buSzPts val="1100"/>
              <a:buFont typeface="Arial"/>
              <a:buNone/>
            </a:pPr>
            <a:r>
              <a:rPr b="1" lang="en-GB" sz="2000">
                <a:solidFill>
                  <a:srgbClr val="4095BE"/>
                </a:solidFill>
                <a:latin typeface="Raleway"/>
                <a:ea typeface="Raleway"/>
                <a:cs typeface="Raleway"/>
                <a:sym typeface="Raleway"/>
              </a:rPr>
              <a:t>   </a:t>
            </a:r>
            <a:r>
              <a:rPr b="1" lang="en-GB" sz="2000">
                <a:solidFill>
                  <a:srgbClr val="4095BE"/>
                </a:solidFill>
                <a:latin typeface="Raleway"/>
                <a:ea typeface="Raleway"/>
                <a:cs typeface="Raleway"/>
                <a:sym typeface="Raleway"/>
              </a:rPr>
              <a:t>Thank you for joining us today! </a:t>
            </a:r>
            <a:endParaRPr b="1" sz="2000">
              <a:solidFill>
                <a:srgbClr val="4095BE"/>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a:solidFill>
                <a:schemeClr val="dk1"/>
              </a:solidFill>
              <a:latin typeface="Raleway"/>
              <a:ea typeface="Raleway"/>
              <a:cs typeface="Raleway"/>
              <a:sym typeface="Raleway"/>
            </a:endParaRPr>
          </a:p>
          <a:p>
            <a:pPr indent="457200" lvl="0" marL="914400" rtl="0" algn="l">
              <a:spcBef>
                <a:spcPts val="0"/>
              </a:spcBef>
              <a:spcAft>
                <a:spcPts val="0"/>
              </a:spcAft>
              <a:buNone/>
            </a:pPr>
            <a:r>
              <a:rPr lang="en-GB" sz="1800">
                <a:solidFill>
                  <a:schemeClr val="dk1"/>
                </a:solidFill>
                <a:latin typeface="Raleway"/>
                <a:ea typeface="Raleway"/>
                <a:cs typeface="Raleway"/>
                <a:sym typeface="Raleway"/>
              </a:rPr>
              <a:t>Please get in touch to follow up on anything</a:t>
            </a:r>
            <a:endParaRPr sz="18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a:solidFill>
                <a:schemeClr val="dk1"/>
              </a:solidFill>
              <a:latin typeface="Raleway"/>
              <a:ea typeface="Raleway"/>
              <a:cs typeface="Raleway"/>
              <a:sym typeface="Raleway"/>
            </a:endParaRPr>
          </a:p>
          <a:p>
            <a:pPr indent="457200" lvl="0" marL="914400" rtl="0" algn="l">
              <a:spcBef>
                <a:spcPts val="0"/>
              </a:spcBef>
              <a:spcAft>
                <a:spcPts val="0"/>
              </a:spcAft>
              <a:buNone/>
            </a:pPr>
            <a:r>
              <a:rPr lang="en-GB" sz="1800" u="sng">
                <a:solidFill>
                  <a:schemeClr val="dk1"/>
                </a:solidFill>
                <a:latin typeface="Raleway"/>
                <a:ea typeface="Raleway"/>
                <a:cs typeface="Raleway"/>
                <a:sym typeface="Raleway"/>
                <a:hlinkClick r:id="rId3">
                  <a:extLst>
                    <a:ext uri="{A12FA001-AC4F-418D-AE19-62706E023703}">
                      <ahyp:hlinkClr val="tx"/>
                    </a:ext>
                  </a:extLst>
                </a:hlinkClick>
              </a:rPr>
              <a:t>David.Kerr2@gov.scot</a:t>
            </a:r>
            <a:r>
              <a:rPr lang="en-GB" sz="1800">
                <a:solidFill>
                  <a:schemeClr val="dk1"/>
                </a:solidFill>
                <a:latin typeface="Raleway"/>
                <a:ea typeface="Raleway"/>
                <a:cs typeface="Raleway"/>
                <a:sym typeface="Raleway"/>
              </a:rPr>
              <a:t>		</a:t>
            </a:r>
            <a:r>
              <a:rPr lang="en-GB" sz="1800" u="sng">
                <a:solidFill>
                  <a:schemeClr val="dk1"/>
                </a:solidFill>
                <a:latin typeface="Raleway"/>
                <a:ea typeface="Raleway"/>
                <a:cs typeface="Raleway"/>
                <a:sym typeface="Raleway"/>
                <a:hlinkClick r:id="rId4">
                  <a:extLst>
                    <a:ext uri="{A12FA001-AC4F-418D-AE19-62706E023703}">
                      <ahyp:hlinkClr val="tx"/>
                    </a:ext>
                  </a:extLst>
                </a:hlinkClick>
              </a:rPr>
              <a:t>louise.bowen@iriss.org.uk</a:t>
            </a:r>
            <a:endParaRPr sz="18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sz="1800">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p:txBody>
      </p:sp>
      <p:pic>
        <p:nvPicPr>
          <p:cNvPr id="190" name="Google Shape;190;p32"/>
          <p:cNvPicPr preferRelativeResize="0"/>
          <p:nvPr/>
        </p:nvPicPr>
        <p:blipFill>
          <a:blip r:embed="rId5">
            <a:alphaModFix/>
          </a:blip>
          <a:stretch>
            <a:fillRect/>
          </a:stretch>
        </p:blipFill>
        <p:spPr>
          <a:xfrm>
            <a:off x="340875" y="205600"/>
            <a:ext cx="8196649" cy="2713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3877250" y="599675"/>
            <a:ext cx="5025900" cy="3727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400"/>
              </a:spcBef>
              <a:spcAft>
                <a:spcPts val="0"/>
              </a:spcAft>
              <a:buNone/>
            </a:pPr>
            <a:r>
              <a:rPr lang="en-GB" sz="2900">
                <a:solidFill>
                  <a:srgbClr val="4095BE"/>
                </a:solidFill>
                <a:latin typeface="Raleway"/>
                <a:ea typeface="Raleway"/>
                <a:cs typeface="Raleway"/>
                <a:sym typeface="Raleway"/>
              </a:rPr>
              <a:t>  		</a:t>
            </a:r>
            <a:r>
              <a:rPr b="1" lang="en-GB" sz="2900">
                <a:solidFill>
                  <a:schemeClr val="dk1"/>
                </a:solidFill>
                <a:latin typeface="Raleway"/>
                <a:ea typeface="Raleway"/>
                <a:cs typeface="Raleway"/>
                <a:sym typeface="Raleway"/>
              </a:rPr>
              <a:t>Welcome!</a:t>
            </a:r>
            <a:r>
              <a:rPr lang="en-GB" sz="2900">
                <a:solidFill>
                  <a:schemeClr val="dk1"/>
                </a:solidFill>
                <a:latin typeface="Raleway"/>
                <a:ea typeface="Raleway"/>
                <a:cs typeface="Raleway"/>
                <a:sym typeface="Raleway"/>
              </a:rPr>
              <a:t> </a:t>
            </a:r>
            <a:endParaRPr sz="18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lang="en-GB" sz="1800">
                <a:solidFill>
                  <a:srgbClr val="4095BE"/>
                </a:solidFill>
                <a:latin typeface="Raleway"/>
                <a:ea typeface="Raleway"/>
                <a:cs typeface="Raleway"/>
                <a:sym typeface="Raleway"/>
              </a:rPr>
              <a:t>Louise Bowen, </a:t>
            </a:r>
            <a:r>
              <a:rPr lang="en-GB" sz="1800">
                <a:solidFill>
                  <a:schemeClr val="dk1"/>
                </a:solidFill>
                <a:latin typeface="Raleway"/>
                <a:ea typeface="Raleway"/>
                <a:cs typeface="Raleway"/>
                <a:sym typeface="Raleway"/>
              </a:rPr>
              <a:t>Development Lead, Iriss</a:t>
            </a:r>
            <a:endParaRPr sz="1800">
              <a:solidFill>
                <a:schemeClr val="dk1"/>
              </a:solidFill>
              <a:latin typeface="Raleway"/>
              <a:ea typeface="Raleway"/>
              <a:cs typeface="Raleway"/>
              <a:sym typeface="Raleway"/>
            </a:endParaRPr>
          </a:p>
          <a:p>
            <a:pPr indent="0" lvl="0" marL="0" rtl="0" algn="l">
              <a:spcBef>
                <a:spcPts val="0"/>
              </a:spcBef>
              <a:spcAft>
                <a:spcPts val="0"/>
              </a:spcAft>
              <a:buNone/>
            </a:pPr>
            <a:r>
              <a:rPr lang="en-GB" sz="1800" u="sng">
                <a:solidFill>
                  <a:schemeClr val="accent5"/>
                </a:solidFill>
                <a:latin typeface="Raleway"/>
                <a:ea typeface="Raleway"/>
                <a:cs typeface="Raleway"/>
                <a:sym typeface="Raleway"/>
                <a:hlinkClick r:id="rId3">
                  <a:extLst>
                    <a:ext uri="{A12FA001-AC4F-418D-AE19-62706E023703}">
                      <ahyp:hlinkClr val="tx"/>
                    </a:ext>
                  </a:extLst>
                </a:hlinkClick>
              </a:rPr>
              <a:t>louise.bowen@iriss.org.uk</a:t>
            </a:r>
            <a:endParaRPr sz="1800">
              <a:solidFill>
                <a:schemeClr val="dk1"/>
              </a:solidFill>
              <a:latin typeface="Raleway"/>
              <a:ea typeface="Raleway"/>
              <a:cs typeface="Raleway"/>
              <a:sym typeface="Raleway"/>
            </a:endParaRPr>
          </a:p>
          <a:p>
            <a:pPr indent="0" lvl="0" marL="0" rtl="0" algn="l">
              <a:spcBef>
                <a:spcPts val="0"/>
              </a:spcBef>
              <a:spcAft>
                <a:spcPts val="0"/>
              </a:spcAft>
              <a:buNone/>
            </a:pPr>
            <a:r>
              <a:t/>
            </a:r>
            <a:endParaRPr sz="1800">
              <a:solidFill>
                <a:schemeClr val="dk1"/>
              </a:solidFill>
              <a:latin typeface="Raleway"/>
              <a:ea typeface="Raleway"/>
              <a:cs typeface="Raleway"/>
              <a:sym typeface="Raleway"/>
            </a:endParaRPr>
          </a:p>
          <a:p>
            <a:pPr indent="0" lvl="0" marL="0" rtl="0" algn="l">
              <a:spcBef>
                <a:spcPts val="0"/>
              </a:spcBef>
              <a:spcAft>
                <a:spcPts val="0"/>
              </a:spcAft>
              <a:buNone/>
            </a:pPr>
            <a:r>
              <a:rPr lang="en-GB" sz="1800">
                <a:solidFill>
                  <a:srgbClr val="4095BE"/>
                </a:solidFill>
                <a:latin typeface="Raleway"/>
                <a:ea typeface="Raleway"/>
                <a:cs typeface="Raleway"/>
                <a:sym typeface="Raleway"/>
              </a:rPr>
              <a:t>David Kerr, </a:t>
            </a:r>
            <a:r>
              <a:rPr lang="en-GB" sz="1800">
                <a:solidFill>
                  <a:srgbClr val="44546A"/>
                </a:solidFill>
                <a:highlight>
                  <a:srgbClr val="FFFFFF"/>
                </a:highlight>
                <a:latin typeface="Raleway"/>
                <a:ea typeface="Raleway"/>
                <a:cs typeface="Raleway"/>
                <a:sym typeface="Raleway"/>
              </a:rPr>
              <a:t>Team Leader</a:t>
            </a:r>
            <a:endParaRPr sz="1800">
              <a:solidFill>
                <a:srgbClr val="44546A"/>
              </a:solidFill>
              <a:highlight>
                <a:srgbClr val="FFFFFF"/>
              </a:highlight>
              <a:latin typeface="Raleway"/>
              <a:ea typeface="Raleway"/>
              <a:cs typeface="Raleway"/>
              <a:sym typeface="Raleway"/>
            </a:endParaRPr>
          </a:p>
          <a:p>
            <a:pPr indent="0" lvl="0" marL="0" rtl="0" algn="l">
              <a:lnSpc>
                <a:spcPct val="115000"/>
              </a:lnSpc>
              <a:spcBef>
                <a:spcPts val="0"/>
              </a:spcBef>
              <a:spcAft>
                <a:spcPts val="0"/>
              </a:spcAft>
              <a:buNone/>
            </a:pPr>
            <a:r>
              <a:rPr lang="en-GB" sz="1800">
                <a:solidFill>
                  <a:srgbClr val="44546A"/>
                </a:solidFill>
                <a:highlight>
                  <a:srgbClr val="FFFFFF"/>
                </a:highlight>
                <a:latin typeface="Raleway"/>
                <a:ea typeface="Raleway"/>
                <a:cs typeface="Raleway"/>
                <a:sym typeface="Raleway"/>
              </a:rPr>
              <a:t>Adult Social Care Workforce and Fairwork Division, Scottish Government</a:t>
            </a:r>
            <a:endParaRPr sz="1800">
              <a:solidFill>
                <a:srgbClr val="44546A"/>
              </a:solidFill>
              <a:highlight>
                <a:srgbClr val="FFFFFF"/>
              </a:highlight>
              <a:latin typeface="Raleway"/>
              <a:ea typeface="Raleway"/>
              <a:cs typeface="Raleway"/>
              <a:sym typeface="Raleway"/>
            </a:endParaRPr>
          </a:p>
          <a:p>
            <a:pPr indent="0" lvl="0" marL="0" rtl="0" algn="l">
              <a:spcBef>
                <a:spcPts val="0"/>
              </a:spcBef>
              <a:spcAft>
                <a:spcPts val="0"/>
              </a:spcAft>
              <a:buNone/>
            </a:pPr>
            <a:r>
              <a:rPr lang="en-GB" sz="1800" u="sng">
                <a:solidFill>
                  <a:schemeClr val="hlink"/>
                </a:solidFill>
                <a:latin typeface="Raleway"/>
                <a:ea typeface="Raleway"/>
                <a:cs typeface="Raleway"/>
                <a:sym typeface="Raleway"/>
                <a:hlinkClick r:id="rId4"/>
              </a:rPr>
              <a:t>David.Kerr2@gov.scot</a:t>
            </a:r>
            <a:endParaRPr sz="1800">
              <a:solidFill>
                <a:schemeClr val="dk1"/>
              </a:solidFill>
              <a:latin typeface="Raleway"/>
              <a:ea typeface="Raleway"/>
              <a:cs typeface="Raleway"/>
              <a:sym typeface="Raleway"/>
            </a:endParaRPr>
          </a:p>
          <a:p>
            <a:pPr indent="0" lvl="0" marL="0" rtl="0" algn="l">
              <a:spcBef>
                <a:spcPts val="0"/>
              </a:spcBef>
              <a:spcAft>
                <a:spcPts val="0"/>
              </a:spcAft>
              <a:buNone/>
            </a:pPr>
            <a:r>
              <a:t/>
            </a:r>
            <a:endParaRPr sz="1800">
              <a:solidFill>
                <a:schemeClr val="dk1"/>
              </a:solidFill>
              <a:latin typeface="Raleway"/>
              <a:ea typeface="Raleway"/>
              <a:cs typeface="Raleway"/>
              <a:sym typeface="Raleway"/>
            </a:endParaRPr>
          </a:p>
          <a:p>
            <a:pPr indent="0" lvl="0" marL="0" rtl="0" algn="l">
              <a:spcBef>
                <a:spcPts val="0"/>
              </a:spcBef>
              <a:spcAft>
                <a:spcPts val="0"/>
              </a:spcAft>
              <a:buNone/>
            </a:pPr>
            <a:r>
              <a:t/>
            </a:r>
            <a:endParaRPr sz="2000">
              <a:latin typeface="Source Sans Pro"/>
              <a:ea typeface="Source Sans Pro"/>
              <a:cs typeface="Source Sans Pro"/>
              <a:sym typeface="Source Sans Pro"/>
            </a:endParaRPr>
          </a:p>
        </p:txBody>
      </p:sp>
      <p:pic>
        <p:nvPicPr>
          <p:cNvPr id="70" name="Google Shape;70;p15"/>
          <p:cNvPicPr preferRelativeResize="0"/>
          <p:nvPr/>
        </p:nvPicPr>
        <p:blipFill>
          <a:blip r:embed="rId5">
            <a:alphaModFix/>
          </a:blip>
          <a:stretch>
            <a:fillRect/>
          </a:stretch>
        </p:blipFill>
        <p:spPr>
          <a:xfrm>
            <a:off x="588950" y="1389550"/>
            <a:ext cx="2522673" cy="25226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1572000" y="16009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dk1"/>
                </a:solidFill>
              </a:rPr>
              <a:t>Hello and welcome</a:t>
            </a:r>
            <a:endParaRPr/>
          </a:p>
        </p:txBody>
      </p:sp>
      <p:pic>
        <p:nvPicPr>
          <p:cNvPr id="76" name="Google Shape;76;p16"/>
          <p:cNvPicPr preferRelativeResize="0"/>
          <p:nvPr/>
        </p:nvPicPr>
        <p:blipFill rotWithShape="1">
          <a:blip r:embed="rId3">
            <a:alphaModFix/>
          </a:blip>
          <a:srcRect b="0" l="55593" r="0" t="0"/>
          <a:stretch/>
        </p:blipFill>
        <p:spPr>
          <a:xfrm>
            <a:off x="53400" y="1211529"/>
            <a:ext cx="3649198" cy="2720450"/>
          </a:xfrm>
          <a:prstGeom prst="rect">
            <a:avLst/>
          </a:prstGeom>
          <a:noFill/>
          <a:ln>
            <a:noFill/>
          </a:ln>
        </p:spPr>
      </p:pic>
      <p:sp>
        <p:nvSpPr>
          <p:cNvPr id="77" name="Google Shape;77;p16"/>
          <p:cNvSpPr txBox="1"/>
          <p:nvPr/>
        </p:nvSpPr>
        <p:spPr>
          <a:xfrm>
            <a:off x="3877250" y="599675"/>
            <a:ext cx="5025900" cy="4128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400"/>
              </a:spcBef>
              <a:spcAft>
                <a:spcPts val="0"/>
              </a:spcAft>
              <a:buNone/>
            </a:pPr>
            <a:r>
              <a:rPr lang="en-GB" sz="2900">
                <a:solidFill>
                  <a:srgbClr val="4095BE"/>
                </a:solidFill>
                <a:latin typeface="Raleway"/>
                <a:ea typeface="Raleway"/>
                <a:cs typeface="Raleway"/>
                <a:sym typeface="Raleway"/>
              </a:rPr>
              <a:t> </a:t>
            </a:r>
            <a:r>
              <a:rPr lang="en-GB" sz="2900">
                <a:solidFill>
                  <a:schemeClr val="dk1"/>
                </a:solidFill>
                <a:latin typeface="Raleway"/>
                <a:ea typeface="Raleway"/>
                <a:cs typeface="Raleway"/>
                <a:sym typeface="Raleway"/>
              </a:rPr>
              <a:t>Workshop plan</a:t>
            </a:r>
            <a:endParaRPr sz="2900">
              <a:solidFill>
                <a:schemeClr val="dk1"/>
              </a:solidFill>
              <a:latin typeface="Raleway"/>
              <a:ea typeface="Raleway"/>
              <a:cs typeface="Raleway"/>
              <a:sym typeface="Raleway"/>
            </a:endParaRPr>
          </a:p>
          <a:p>
            <a:pPr indent="0" lvl="0" marL="0" rtl="0" algn="l">
              <a:lnSpc>
                <a:spcPct val="125000"/>
              </a:lnSpc>
              <a:spcBef>
                <a:spcPts val="2400"/>
              </a:spcBef>
              <a:spcAft>
                <a:spcPts val="0"/>
              </a:spcAft>
              <a:buNone/>
            </a:pPr>
            <a:r>
              <a:rPr lang="en-GB" sz="2000">
                <a:solidFill>
                  <a:srgbClr val="4095BE"/>
                </a:solidFill>
                <a:latin typeface="Raleway"/>
                <a:ea typeface="Raleway"/>
                <a:cs typeface="Raleway"/>
                <a:sym typeface="Raleway"/>
              </a:rPr>
              <a:t>Intros and icebreaker</a:t>
            </a:r>
            <a:endParaRPr sz="20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lang="en-GB" sz="2000">
                <a:solidFill>
                  <a:srgbClr val="4095BE"/>
                </a:solidFill>
                <a:latin typeface="Raleway"/>
                <a:ea typeface="Raleway"/>
                <a:cs typeface="Raleway"/>
                <a:sym typeface="Raleway"/>
              </a:rPr>
              <a:t>What is ethical commissioning? </a:t>
            </a:r>
            <a:endParaRPr sz="20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lang="en-GB" sz="2000">
                <a:solidFill>
                  <a:srgbClr val="4095BE"/>
                </a:solidFill>
                <a:latin typeface="Raleway"/>
                <a:ea typeface="Raleway"/>
                <a:cs typeface="Raleway"/>
                <a:sym typeface="Raleway"/>
              </a:rPr>
              <a:t>Conversations</a:t>
            </a:r>
            <a:endParaRPr sz="20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lang="en-GB" sz="2000">
                <a:solidFill>
                  <a:srgbClr val="4095BE"/>
                </a:solidFill>
                <a:latin typeface="Raleway"/>
                <a:ea typeface="Raleway"/>
                <a:cs typeface="Raleway"/>
                <a:sym typeface="Raleway"/>
              </a:rPr>
              <a:t>Resources and further reading</a:t>
            </a:r>
            <a:endParaRPr sz="20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lang="en-GB" sz="2000">
                <a:solidFill>
                  <a:srgbClr val="4095BE"/>
                </a:solidFill>
                <a:latin typeface="Raleway"/>
                <a:ea typeface="Raleway"/>
                <a:cs typeface="Raleway"/>
                <a:sym typeface="Raleway"/>
              </a:rPr>
              <a:t>Closing reflections</a:t>
            </a:r>
            <a:endParaRPr sz="2000">
              <a:solidFill>
                <a:srgbClr val="4095BE"/>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nvSpPr>
        <p:spPr>
          <a:xfrm>
            <a:off x="3484625" y="438238"/>
            <a:ext cx="5526300" cy="4425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400"/>
              </a:spcBef>
              <a:spcAft>
                <a:spcPts val="0"/>
              </a:spcAft>
              <a:buNone/>
            </a:pPr>
            <a:r>
              <a:rPr lang="en-GB" sz="1800">
                <a:solidFill>
                  <a:srgbClr val="4095BE"/>
                </a:solidFill>
                <a:latin typeface="Raleway"/>
                <a:ea typeface="Raleway"/>
                <a:cs typeface="Raleway"/>
                <a:sym typeface="Raleway"/>
              </a:rPr>
              <a:t>Please </a:t>
            </a:r>
            <a:r>
              <a:rPr b="1" lang="en-GB" sz="1800">
                <a:solidFill>
                  <a:srgbClr val="4095BE"/>
                </a:solidFill>
                <a:latin typeface="Raleway"/>
                <a:ea typeface="Raleway"/>
                <a:cs typeface="Raleway"/>
                <a:sym typeface="Raleway"/>
              </a:rPr>
              <a:t>mute your mic</a:t>
            </a:r>
            <a:endParaRPr b="1" sz="18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b="1" lang="en-GB" sz="1800">
                <a:solidFill>
                  <a:srgbClr val="4095BE"/>
                </a:solidFill>
                <a:latin typeface="Raleway"/>
                <a:ea typeface="Raleway"/>
                <a:cs typeface="Raleway"/>
                <a:sym typeface="Raleway"/>
              </a:rPr>
              <a:t>Camera</a:t>
            </a:r>
            <a:r>
              <a:rPr lang="en-GB" sz="1800">
                <a:solidFill>
                  <a:srgbClr val="4095BE"/>
                </a:solidFill>
                <a:latin typeface="Raleway"/>
                <a:ea typeface="Raleway"/>
                <a:cs typeface="Raleway"/>
                <a:sym typeface="Raleway"/>
              </a:rPr>
              <a:t> on or off - your choice!</a:t>
            </a:r>
            <a:endParaRPr sz="18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b="1" lang="en-GB" sz="1800">
                <a:solidFill>
                  <a:srgbClr val="4095BE"/>
                </a:solidFill>
                <a:latin typeface="Raleway"/>
                <a:ea typeface="Raleway"/>
                <a:cs typeface="Raleway"/>
                <a:sym typeface="Raleway"/>
              </a:rPr>
              <a:t>Use the chat</a:t>
            </a:r>
            <a:r>
              <a:rPr lang="en-GB" sz="1800">
                <a:solidFill>
                  <a:srgbClr val="4095BE"/>
                </a:solidFill>
                <a:latin typeface="Raleway"/>
                <a:ea typeface="Raleway"/>
                <a:cs typeface="Raleway"/>
                <a:sym typeface="Raleway"/>
              </a:rPr>
              <a:t> for comments and connecting with people!</a:t>
            </a:r>
            <a:endParaRPr sz="18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b="1" lang="en-GB" sz="1800">
                <a:solidFill>
                  <a:srgbClr val="4095BE"/>
                </a:solidFill>
                <a:latin typeface="Raleway"/>
                <a:ea typeface="Raleway"/>
                <a:cs typeface="Raleway"/>
                <a:sym typeface="Raleway"/>
              </a:rPr>
              <a:t>Raise hand</a:t>
            </a:r>
            <a:r>
              <a:rPr lang="en-GB" sz="1800">
                <a:solidFill>
                  <a:srgbClr val="4095BE"/>
                </a:solidFill>
                <a:latin typeface="Raleway"/>
                <a:ea typeface="Raleway"/>
                <a:cs typeface="Raleway"/>
                <a:sym typeface="Raleway"/>
              </a:rPr>
              <a:t> for conversations, asking questions</a:t>
            </a:r>
            <a:endParaRPr sz="18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lang="en-GB" sz="1800">
                <a:solidFill>
                  <a:srgbClr val="4095BE"/>
                </a:solidFill>
                <a:latin typeface="Raleway"/>
                <a:ea typeface="Raleway"/>
                <a:cs typeface="Raleway"/>
                <a:sym typeface="Raleway"/>
              </a:rPr>
              <a:t>Please </a:t>
            </a:r>
            <a:r>
              <a:rPr b="1" lang="en-GB" sz="1800">
                <a:solidFill>
                  <a:srgbClr val="4095BE"/>
                </a:solidFill>
                <a:latin typeface="Raleway"/>
                <a:ea typeface="Raleway"/>
                <a:cs typeface="Raleway"/>
                <a:sym typeface="Raleway"/>
              </a:rPr>
              <a:t>say who you are</a:t>
            </a:r>
            <a:r>
              <a:rPr lang="en-GB" sz="1800">
                <a:solidFill>
                  <a:srgbClr val="4095BE"/>
                </a:solidFill>
                <a:latin typeface="Raleway"/>
                <a:ea typeface="Raleway"/>
                <a:cs typeface="Raleway"/>
                <a:sym typeface="Raleway"/>
              </a:rPr>
              <a:t> when you start talking</a:t>
            </a:r>
            <a:endParaRPr sz="1800">
              <a:solidFill>
                <a:srgbClr val="4095BE"/>
              </a:solidFill>
              <a:latin typeface="Raleway"/>
              <a:ea typeface="Raleway"/>
              <a:cs typeface="Raleway"/>
              <a:sym typeface="Raleway"/>
            </a:endParaRPr>
          </a:p>
          <a:p>
            <a:pPr indent="0" lvl="0" marL="0" rtl="0" algn="l">
              <a:lnSpc>
                <a:spcPct val="125000"/>
              </a:lnSpc>
              <a:spcBef>
                <a:spcPts val="2400"/>
              </a:spcBef>
              <a:spcAft>
                <a:spcPts val="0"/>
              </a:spcAft>
              <a:buNone/>
            </a:pPr>
            <a:r>
              <a:rPr b="1" lang="en-GB" sz="1800">
                <a:solidFill>
                  <a:srgbClr val="4095BE"/>
                </a:solidFill>
                <a:latin typeface="Raleway"/>
                <a:ea typeface="Raleway"/>
                <a:cs typeface="Raleway"/>
                <a:sym typeface="Raleway"/>
              </a:rPr>
              <a:t>Mixed group today</a:t>
            </a:r>
            <a:r>
              <a:rPr lang="en-GB" sz="1800">
                <a:solidFill>
                  <a:srgbClr val="4095BE"/>
                </a:solidFill>
                <a:latin typeface="Raleway"/>
                <a:ea typeface="Raleway"/>
                <a:cs typeface="Raleway"/>
                <a:sym typeface="Raleway"/>
              </a:rPr>
              <a:t> - different experiences and knowledge base about SDS and commissioning!</a:t>
            </a:r>
            <a:endParaRPr sz="1600">
              <a:solidFill>
                <a:srgbClr val="4095BE"/>
              </a:solidFill>
              <a:latin typeface="Raleway"/>
              <a:ea typeface="Raleway"/>
              <a:cs typeface="Raleway"/>
              <a:sym typeface="Raleway"/>
            </a:endParaRPr>
          </a:p>
        </p:txBody>
      </p:sp>
      <p:pic>
        <p:nvPicPr>
          <p:cNvPr id="83" name="Google Shape;83;p17"/>
          <p:cNvPicPr preferRelativeResize="0"/>
          <p:nvPr/>
        </p:nvPicPr>
        <p:blipFill>
          <a:blip r:embed="rId3">
            <a:alphaModFix/>
          </a:blip>
          <a:stretch>
            <a:fillRect/>
          </a:stretch>
        </p:blipFill>
        <p:spPr>
          <a:xfrm>
            <a:off x="588950" y="1389550"/>
            <a:ext cx="2522673" cy="25226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nvSpPr>
        <p:spPr>
          <a:xfrm>
            <a:off x="3484625" y="472100"/>
            <a:ext cx="5526300" cy="431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2400"/>
              </a:spcBef>
              <a:spcAft>
                <a:spcPts val="0"/>
              </a:spcAft>
              <a:buNone/>
            </a:pPr>
            <a:r>
              <a:t/>
            </a:r>
            <a:endParaRPr sz="1600">
              <a:solidFill>
                <a:srgbClr val="4095BE"/>
              </a:solidFill>
              <a:latin typeface="Raleway"/>
              <a:ea typeface="Raleway"/>
              <a:cs typeface="Raleway"/>
              <a:sym typeface="Raleway"/>
            </a:endParaRPr>
          </a:p>
        </p:txBody>
      </p:sp>
      <p:pic>
        <p:nvPicPr>
          <p:cNvPr id="89" name="Google Shape;89;p18"/>
          <p:cNvPicPr preferRelativeResize="0"/>
          <p:nvPr/>
        </p:nvPicPr>
        <p:blipFill>
          <a:blip r:embed="rId3">
            <a:alphaModFix/>
          </a:blip>
          <a:stretch>
            <a:fillRect/>
          </a:stretch>
        </p:blipFill>
        <p:spPr>
          <a:xfrm>
            <a:off x="552850" y="1371876"/>
            <a:ext cx="2617674" cy="2617674"/>
          </a:xfrm>
          <a:prstGeom prst="rect">
            <a:avLst/>
          </a:prstGeom>
          <a:noFill/>
          <a:ln>
            <a:noFill/>
          </a:ln>
        </p:spPr>
      </p:pic>
      <p:sp>
        <p:nvSpPr>
          <p:cNvPr id="90" name="Google Shape;90;p18"/>
          <p:cNvSpPr txBox="1"/>
          <p:nvPr/>
        </p:nvSpPr>
        <p:spPr>
          <a:xfrm>
            <a:off x="3484625" y="579125"/>
            <a:ext cx="5595300" cy="3109200"/>
          </a:xfrm>
          <a:prstGeom prst="rect">
            <a:avLst/>
          </a:prstGeom>
          <a:noFill/>
          <a:ln>
            <a:noFill/>
          </a:ln>
        </p:spPr>
        <p:txBody>
          <a:bodyPr anchorCtr="0" anchor="t" bIns="91425" lIns="91425" spcFirstLastPara="1" rIns="91425" wrap="square" tIns="91425">
            <a:spAutoFit/>
          </a:bodyPr>
          <a:lstStyle/>
          <a:p>
            <a:pPr indent="457200" lvl="0" marL="914400" rtl="0" algn="l">
              <a:spcBef>
                <a:spcPts val="0"/>
              </a:spcBef>
              <a:spcAft>
                <a:spcPts val="0"/>
              </a:spcAft>
              <a:buNone/>
            </a:pPr>
            <a:r>
              <a:rPr b="1" lang="en-GB" sz="3200">
                <a:solidFill>
                  <a:srgbClr val="4095BE"/>
                </a:solidFill>
                <a:latin typeface="Raleway"/>
                <a:ea typeface="Raleway"/>
                <a:cs typeface="Raleway"/>
                <a:sym typeface="Raleway"/>
              </a:rPr>
              <a:t>Icebreaker</a:t>
            </a:r>
            <a:endParaRPr b="1" sz="3200">
              <a:solidFill>
                <a:srgbClr val="4095BE"/>
              </a:solidFill>
              <a:latin typeface="Raleway"/>
              <a:ea typeface="Raleway"/>
              <a:cs typeface="Raleway"/>
              <a:sym typeface="Raleway"/>
            </a:endParaRPr>
          </a:p>
          <a:p>
            <a:pPr indent="0" lvl="0" marL="0" rtl="0" algn="l">
              <a:spcBef>
                <a:spcPts val="0"/>
              </a:spcBef>
              <a:spcAft>
                <a:spcPts val="0"/>
              </a:spcAft>
              <a:buNone/>
            </a:pPr>
            <a:r>
              <a:t/>
            </a:r>
            <a:endParaRPr sz="2400">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b="1" lang="en-GB" sz="2000">
                <a:latin typeface="Raleway"/>
                <a:ea typeface="Raleway"/>
                <a:cs typeface="Raleway"/>
                <a:sym typeface="Raleway"/>
              </a:rPr>
              <a:t>In the chat - in one word (or a sentence!)</a:t>
            </a:r>
            <a:endParaRPr b="1" sz="2000">
              <a:latin typeface="Raleway"/>
              <a:ea typeface="Raleway"/>
              <a:cs typeface="Raleway"/>
              <a:sym typeface="Raleway"/>
            </a:endParaRPr>
          </a:p>
          <a:p>
            <a:pPr indent="0" lvl="0" marL="0" rtl="0" algn="l">
              <a:spcBef>
                <a:spcPts val="0"/>
              </a:spcBef>
              <a:spcAft>
                <a:spcPts val="0"/>
              </a:spcAft>
              <a:buNone/>
            </a:pPr>
            <a:r>
              <a:t/>
            </a:r>
            <a:endParaRPr b="1" sz="2000">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GB" sz="2000">
                <a:solidFill>
                  <a:srgbClr val="4095BE"/>
                </a:solidFill>
                <a:latin typeface="Raleway"/>
                <a:ea typeface="Raleway"/>
                <a:cs typeface="Raleway"/>
                <a:sym typeface="Raleway"/>
              </a:rPr>
              <a:t>What do the words ‘ethical commissioning’ mean to you?</a:t>
            </a:r>
            <a:endParaRPr sz="2000">
              <a:solidFill>
                <a:srgbClr val="4095BE"/>
              </a:solidFill>
              <a:latin typeface="Raleway"/>
              <a:ea typeface="Raleway"/>
              <a:cs typeface="Raleway"/>
              <a:sym typeface="Raleway"/>
            </a:endParaRPr>
          </a:p>
          <a:p>
            <a:pPr indent="0" lvl="0" marL="0" rtl="0" algn="l">
              <a:spcBef>
                <a:spcPts val="0"/>
              </a:spcBef>
              <a:spcAft>
                <a:spcPts val="0"/>
              </a:spcAft>
              <a:buNone/>
            </a:pPr>
            <a:r>
              <a:t/>
            </a:r>
            <a:endParaRPr sz="2000">
              <a:solidFill>
                <a:srgbClr val="4095BE"/>
              </a:solidFill>
            </a:endParaRPr>
          </a:p>
          <a:p>
            <a:pPr indent="0" lvl="0" marL="0" rtl="0" algn="l">
              <a:spcBef>
                <a:spcPts val="0"/>
              </a:spcBef>
              <a:spcAft>
                <a:spcPts val="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3183125" y="1742500"/>
            <a:ext cx="2271376" cy="2274026"/>
          </a:xfrm>
          <a:prstGeom prst="rect">
            <a:avLst/>
          </a:prstGeom>
          <a:noFill/>
          <a:ln>
            <a:noFill/>
          </a:ln>
        </p:spPr>
      </p:pic>
      <p:sp>
        <p:nvSpPr>
          <p:cNvPr id="96" name="Google Shape;96;p19"/>
          <p:cNvSpPr txBox="1"/>
          <p:nvPr/>
        </p:nvSpPr>
        <p:spPr>
          <a:xfrm>
            <a:off x="1711300" y="652175"/>
            <a:ext cx="5864700" cy="5541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1200"/>
              </a:spcAft>
              <a:buNone/>
            </a:pPr>
            <a:r>
              <a:rPr b="1" lang="en-GB" sz="2400">
                <a:solidFill>
                  <a:srgbClr val="2F3756"/>
                </a:solidFill>
                <a:latin typeface="Raleway"/>
                <a:ea typeface="Raleway"/>
                <a:cs typeface="Raleway"/>
                <a:sym typeface="Raleway"/>
              </a:rPr>
              <a:t>What is ethical commissioning? </a:t>
            </a:r>
            <a:endParaRPr b="1" sz="24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ctrTitle"/>
          </p:nvPr>
        </p:nvSpPr>
        <p:spPr>
          <a:xfrm>
            <a:off x="363066" y="390906"/>
            <a:ext cx="8118300" cy="540600"/>
          </a:xfrm>
          <a:prstGeom prst="rect">
            <a:avLst/>
          </a:prstGeom>
          <a:solidFill>
            <a:srgbClr val="2F549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Arial"/>
              <a:buNone/>
            </a:pPr>
            <a:r>
              <a:rPr b="1" i="0" lang="en-GB" sz="2100" u="none" cap="none" strike="noStrike">
                <a:solidFill>
                  <a:schemeClr val="lt1"/>
                </a:solidFill>
                <a:latin typeface="Arial"/>
                <a:ea typeface="Arial"/>
                <a:cs typeface="Arial"/>
                <a:sym typeface="Arial"/>
              </a:rPr>
              <a:t>Background</a:t>
            </a:r>
            <a:endParaRPr/>
          </a:p>
        </p:txBody>
      </p:sp>
      <p:sp>
        <p:nvSpPr>
          <p:cNvPr id="102" name="Google Shape;102;p20"/>
          <p:cNvSpPr/>
          <p:nvPr/>
        </p:nvSpPr>
        <p:spPr>
          <a:xfrm>
            <a:off x="363066" y="1265820"/>
            <a:ext cx="2090400" cy="450600"/>
          </a:xfrm>
          <a:prstGeom prst="rect">
            <a:avLst/>
          </a:prstGeom>
          <a:solidFill>
            <a:srgbClr val="2F549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IRASC</a:t>
            </a:r>
            <a:endParaRPr sz="1100"/>
          </a:p>
        </p:txBody>
      </p:sp>
      <p:pic>
        <p:nvPicPr>
          <p:cNvPr descr="Cover design of the IRASC document" id="103" name="Google Shape;103;p20" title="Independent Review of Adult Social Care (IRASC)"/>
          <p:cNvPicPr preferRelativeResize="0"/>
          <p:nvPr/>
        </p:nvPicPr>
        <p:blipFill rotWithShape="1">
          <a:blip r:embed="rId3">
            <a:alphaModFix/>
          </a:blip>
          <a:srcRect b="0" l="0" r="0" t="0"/>
          <a:stretch/>
        </p:blipFill>
        <p:spPr>
          <a:xfrm>
            <a:off x="363066" y="1711051"/>
            <a:ext cx="2090507" cy="1475077"/>
          </a:xfrm>
          <a:prstGeom prst="rect">
            <a:avLst/>
          </a:prstGeom>
          <a:noFill/>
          <a:ln>
            <a:noFill/>
          </a:ln>
        </p:spPr>
      </p:pic>
      <p:sp>
        <p:nvSpPr>
          <p:cNvPr id="104" name="Google Shape;104;p20"/>
          <p:cNvSpPr/>
          <p:nvPr/>
        </p:nvSpPr>
        <p:spPr>
          <a:xfrm>
            <a:off x="363066" y="3177338"/>
            <a:ext cx="2090400" cy="960300"/>
          </a:xfrm>
          <a:prstGeom prst="rect">
            <a:avLst/>
          </a:prstGeom>
          <a:solidFill>
            <a:srgbClr val="2F549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Adult Social Care</a:t>
            </a:r>
            <a:endParaRPr sz="1100"/>
          </a:p>
        </p:txBody>
      </p:sp>
      <p:sp>
        <p:nvSpPr>
          <p:cNvPr id="105" name="Google Shape;105;p20"/>
          <p:cNvSpPr txBox="1"/>
          <p:nvPr/>
        </p:nvSpPr>
        <p:spPr>
          <a:xfrm>
            <a:off x="2954066" y="1266475"/>
            <a:ext cx="5456400" cy="900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The </a:t>
            </a:r>
            <a:r>
              <a:rPr b="1" i="0" lang="en-GB" sz="1800" u="none" cap="none" strike="noStrike">
                <a:solidFill>
                  <a:schemeClr val="dk1"/>
                </a:solidFill>
                <a:latin typeface="Arial"/>
                <a:ea typeface="Arial"/>
                <a:cs typeface="Arial"/>
                <a:sym typeface="Arial"/>
              </a:rPr>
              <a:t>Independent Review of Adult Social Care </a:t>
            </a:r>
            <a:r>
              <a:rPr b="0" i="0" lang="en-GB" sz="1800" u="none" cap="none" strike="noStrike">
                <a:solidFill>
                  <a:schemeClr val="dk1"/>
                </a:solidFill>
                <a:latin typeface="Arial"/>
                <a:ea typeface="Arial"/>
                <a:cs typeface="Arial"/>
                <a:sym typeface="Arial"/>
              </a:rPr>
              <a:t>(IRASC) recommended the establishment of a National Care Service (NCS). </a:t>
            </a:r>
            <a:endParaRPr sz="1800">
              <a:solidFill>
                <a:schemeClr val="dk1"/>
              </a:solidFill>
              <a:latin typeface="Arial"/>
              <a:ea typeface="Arial"/>
              <a:cs typeface="Arial"/>
              <a:sym typeface="Arial"/>
            </a:endParaRPr>
          </a:p>
        </p:txBody>
      </p:sp>
      <p:sp>
        <p:nvSpPr>
          <p:cNvPr id="106" name="Google Shape;106;p20"/>
          <p:cNvSpPr/>
          <p:nvPr/>
        </p:nvSpPr>
        <p:spPr>
          <a:xfrm>
            <a:off x="2954066" y="2828471"/>
            <a:ext cx="5295900" cy="960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On 19 December 2022, the Scottish Government and COSLA issued an updated joint statement of intent outlining how they will continue to work together to deliver key commitments in response to the Independent Review of Adult Social Care in Scotland.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ctrTitle"/>
          </p:nvPr>
        </p:nvSpPr>
        <p:spPr>
          <a:xfrm>
            <a:off x="363065" y="390906"/>
            <a:ext cx="8126100" cy="540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02682"/>
              </a:buClr>
              <a:buSzPts val="3300"/>
              <a:buFont typeface="Calibri"/>
              <a:buNone/>
            </a:pPr>
            <a:r>
              <a:t/>
            </a:r>
            <a:endParaRPr>
              <a:highlight>
                <a:srgbClr val="FFFF00"/>
              </a:highlight>
            </a:endParaRPr>
          </a:p>
        </p:txBody>
      </p:sp>
      <p:sp>
        <p:nvSpPr>
          <p:cNvPr id="113" name="Google Shape;113;p21"/>
          <p:cNvSpPr txBox="1"/>
          <p:nvPr>
            <p:ph idx="1" type="body"/>
          </p:nvPr>
        </p:nvSpPr>
        <p:spPr>
          <a:xfrm>
            <a:off x="363065" y="961713"/>
            <a:ext cx="8270100" cy="28374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GB" sz="1800">
                <a:latin typeface="Arial"/>
                <a:ea typeface="Arial"/>
                <a:cs typeface="Arial"/>
                <a:sym typeface="Arial"/>
              </a:rPr>
              <a:t>The Scottish Government and COSLA have jointly committed to the IRASC recommendation to develop and agree shared ethical commissioning principles and establish core requirements for ethical commissioning</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We expect the draft ethical standards to include: </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person-centred care first</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human rights approach</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full involvement of people with lived experiences</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fair working practices</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high quality care</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climate and circular economy</a:t>
            </a:r>
            <a:endParaRPr/>
          </a:p>
          <a:p>
            <a:pPr indent="-177800" lvl="1" marL="520700" rtl="0" algn="l">
              <a:lnSpc>
                <a:spcPct val="90000"/>
              </a:lnSpc>
              <a:spcBef>
                <a:spcPts val="400"/>
              </a:spcBef>
              <a:spcAft>
                <a:spcPts val="0"/>
              </a:spcAft>
              <a:buClr>
                <a:schemeClr val="dk1"/>
              </a:buClr>
              <a:buSzPts val="1800"/>
              <a:buChar char="○"/>
            </a:pPr>
            <a:r>
              <a:rPr lang="en-GB">
                <a:latin typeface="Arial"/>
                <a:ea typeface="Arial"/>
                <a:cs typeface="Arial"/>
                <a:sym typeface="Arial"/>
              </a:rPr>
              <a:t>financial transparency, sustainable pricing and commercial viability</a:t>
            </a:r>
            <a:endParaRPr/>
          </a:p>
          <a:p>
            <a:pPr indent="-177800" lvl="1" marL="520700" rtl="0" algn="l">
              <a:lnSpc>
                <a:spcPct val="90000"/>
              </a:lnSpc>
              <a:spcBef>
                <a:spcPts val="400"/>
              </a:spcBef>
              <a:spcAft>
                <a:spcPts val="1200"/>
              </a:spcAft>
              <a:buClr>
                <a:schemeClr val="dk1"/>
              </a:buClr>
              <a:buSzPts val="1800"/>
              <a:buChar char="○"/>
            </a:pPr>
            <a:r>
              <a:rPr lang="en-GB">
                <a:latin typeface="Arial"/>
                <a:ea typeface="Arial"/>
                <a:cs typeface="Arial"/>
                <a:sym typeface="Arial"/>
              </a:rPr>
              <a:t>shared accountability</a:t>
            </a:r>
            <a:endParaRPr>
              <a:latin typeface="Arial"/>
              <a:ea typeface="Arial"/>
              <a:cs typeface="Arial"/>
              <a:sym typeface="Arial"/>
            </a:endParaRPr>
          </a:p>
        </p:txBody>
      </p:sp>
      <p:sp>
        <p:nvSpPr>
          <p:cNvPr id="114" name="Google Shape;114;p21"/>
          <p:cNvSpPr txBox="1"/>
          <p:nvPr>
            <p:ph idx="12" type="sldNum"/>
          </p:nvPr>
        </p:nvSpPr>
        <p:spPr>
          <a:xfrm>
            <a:off x="6491288" y="4870847"/>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GB"/>
              <a:t>‹#›</a:t>
            </a:fld>
            <a:endParaRPr/>
          </a:p>
        </p:txBody>
      </p:sp>
      <p:sp>
        <p:nvSpPr>
          <p:cNvPr id="115" name="Google Shape;115;p21"/>
          <p:cNvSpPr txBox="1"/>
          <p:nvPr/>
        </p:nvSpPr>
        <p:spPr>
          <a:xfrm>
            <a:off x="363065" y="360879"/>
            <a:ext cx="8270100" cy="570900"/>
          </a:xfrm>
          <a:prstGeom prst="rect">
            <a:avLst/>
          </a:prstGeom>
          <a:solidFill>
            <a:srgbClr val="2F549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Arial"/>
              <a:buNone/>
            </a:pPr>
            <a:r>
              <a:rPr b="1" lang="en-GB" sz="2100">
                <a:solidFill>
                  <a:schemeClr val="lt1"/>
                </a:solidFill>
                <a:latin typeface="Arial"/>
                <a:ea typeface="Arial"/>
                <a:cs typeface="Arial"/>
                <a:sym typeface="Arial"/>
              </a:rPr>
              <a:t>Ethical Commissioning</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ctrTitle"/>
          </p:nvPr>
        </p:nvSpPr>
        <p:spPr>
          <a:xfrm>
            <a:off x="363065" y="390906"/>
            <a:ext cx="8126100" cy="540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02682"/>
              </a:buClr>
              <a:buSzPts val="3300"/>
              <a:buFont typeface="Calibri"/>
              <a:buNone/>
            </a:pPr>
            <a:r>
              <a:t/>
            </a:r>
            <a:endParaRPr>
              <a:highlight>
                <a:srgbClr val="FFFF00"/>
              </a:highlight>
            </a:endParaRPr>
          </a:p>
        </p:txBody>
      </p:sp>
      <p:sp>
        <p:nvSpPr>
          <p:cNvPr id="122" name="Google Shape;122;p22"/>
          <p:cNvSpPr txBox="1"/>
          <p:nvPr>
            <p:ph idx="1" type="body"/>
          </p:nvPr>
        </p:nvSpPr>
        <p:spPr>
          <a:xfrm>
            <a:off x="363065" y="961712"/>
            <a:ext cx="8270100" cy="34488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GB" sz="1800">
                <a:latin typeface="Arial"/>
                <a:ea typeface="Arial"/>
                <a:cs typeface="Arial"/>
                <a:sym typeface="Arial"/>
              </a:rPr>
              <a:t>Develop a framework for ethical commissioning</a:t>
            </a:r>
            <a:endParaRPr/>
          </a:p>
          <a:p>
            <a:pPr indent="0" lvl="0" marL="0" rtl="0" algn="l">
              <a:lnSpc>
                <a:spcPct val="90000"/>
              </a:lnSpc>
              <a:spcBef>
                <a:spcPts val="800"/>
              </a:spcBef>
              <a:spcAft>
                <a:spcPts val="0"/>
              </a:spcAft>
              <a:buClr>
                <a:schemeClr val="dk1"/>
              </a:buClr>
              <a:buSzPts val="1800"/>
              <a:buNone/>
            </a:pPr>
            <a:r>
              <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Complement the activities in respect of wider fair work principles</a:t>
            </a:r>
            <a:endParaRPr/>
          </a:p>
          <a:p>
            <a:pPr indent="0" lvl="0" marL="0" rtl="0" algn="l">
              <a:lnSpc>
                <a:spcPct val="90000"/>
              </a:lnSpc>
              <a:spcBef>
                <a:spcPts val="800"/>
              </a:spcBef>
              <a:spcAft>
                <a:spcPts val="0"/>
              </a:spcAft>
              <a:buClr>
                <a:schemeClr val="dk1"/>
              </a:buClr>
              <a:buSzPts val="1800"/>
              <a:buNone/>
            </a:pPr>
            <a:r>
              <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Consider areas of existing good practice, barriers and opportunities to change commissioning practice now and in the future</a:t>
            </a:r>
            <a:endParaRPr/>
          </a:p>
          <a:p>
            <a:pPr indent="0" lvl="0" marL="0" rtl="0" algn="l">
              <a:lnSpc>
                <a:spcPct val="90000"/>
              </a:lnSpc>
              <a:spcBef>
                <a:spcPts val="800"/>
              </a:spcBef>
              <a:spcAft>
                <a:spcPts val="0"/>
              </a:spcAft>
              <a:buClr>
                <a:schemeClr val="dk1"/>
              </a:buClr>
              <a:buSzPts val="1800"/>
              <a:buNone/>
            </a:pPr>
            <a:r>
              <a:t/>
            </a:r>
            <a:endParaRPr sz="1800">
              <a:latin typeface="Arial"/>
              <a:ea typeface="Arial"/>
              <a:cs typeface="Arial"/>
              <a:sym typeface="Arial"/>
            </a:endParaRPr>
          </a:p>
          <a:p>
            <a:pPr indent="-177800" lvl="0" marL="177800" rtl="0" algn="l">
              <a:lnSpc>
                <a:spcPct val="90000"/>
              </a:lnSpc>
              <a:spcBef>
                <a:spcPts val="800"/>
              </a:spcBef>
              <a:spcAft>
                <a:spcPts val="0"/>
              </a:spcAft>
              <a:buClr>
                <a:schemeClr val="dk1"/>
              </a:buClr>
              <a:buSzPts val="1800"/>
              <a:buChar char="●"/>
            </a:pPr>
            <a:r>
              <a:rPr lang="en-GB" sz="1800">
                <a:latin typeface="Arial"/>
                <a:ea typeface="Arial"/>
                <a:cs typeface="Arial"/>
                <a:sym typeface="Arial"/>
              </a:rPr>
              <a:t>Working with CCPS: commissioning for outcomes and supporting good practice in the sector</a:t>
            </a:r>
            <a:endParaRPr/>
          </a:p>
          <a:p>
            <a:pPr indent="0" lvl="0" marL="0" rtl="0" algn="l">
              <a:lnSpc>
                <a:spcPct val="90000"/>
              </a:lnSpc>
              <a:spcBef>
                <a:spcPts val="800"/>
              </a:spcBef>
              <a:spcAft>
                <a:spcPts val="0"/>
              </a:spcAft>
              <a:buClr>
                <a:schemeClr val="dk1"/>
              </a:buClr>
              <a:buSzPts val="1800"/>
              <a:buNone/>
            </a:pPr>
            <a:r>
              <a:t/>
            </a:r>
            <a:endParaRPr sz="1800"/>
          </a:p>
          <a:p>
            <a:pPr indent="0" lvl="0" marL="0" rtl="0" algn="l">
              <a:lnSpc>
                <a:spcPct val="90000"/>
              </a:lnSpc>
              <a:spcBef>
                <a:spcPts val="800"/>
              </a:spcBef>
              <a:spcAft>
                <a:spcPts val="0"/>
              </a:spcAft>
              <a:buClr>
                <a:schemeClr val="dk1"/>
              </a:buClr>
              <a:buSzPts val="1800"/>
              <a:buNone/>
            </a:pPr>
            <a:r>
              <a:t/>
            </a:r>
            <a:endParaRPr sz="1800"/>
          </a:p>
          <a:p>
            <a:pPr indent="-63500" lvl="0" marL="177800" rtl="0" algn="l">
              <a:lnSpc>
                <a:spcPct val="90000"/>
              </a:lnSpc>
              <a:spcBef>
                <a:spcPts val="800"/>
              </a:spcBef>
              <a:spcAft>
                <a:spcPts val="0"/>
              </a:spcAft>
              <a:buClr>
                <a:schemeClr val="dk1"/>
              </a:buClr>
              <a:buSzPts val="1800"/>
              <a:buNone/>
            </a:pPr>
            <a:r>
              <a:t/>
            </a:r>
            <a:endParaRPr sz="1800"/>
          </a:p>
          <a:p>
            <a:pPr indent="-63500" lvl="0" marL="177800" rtl="0" algn="l">
              <a:lnSpc>
                <a:spcPct val="90000"/>
              </a:lnSpc>
              <a:spcBef>
                <a:spcPts val="800"/>
              </a:spcBef>
              <a:spcAft>
                <a:spcPts val="0"/>
              </a:spcAft>
              <a:buClr>
                <a:schemeClr val="dk1"/>
              </a:buClr>
              <a:buSzPts val="1800"/>
              <a:buNone/>
            </a:pPr>
            <a:r>
              <a:t/>
            </a:r>
            <a:endParaRPr sz="1800"/>
          </a:p>
          <a:p>
            <a:pPr indent="-101600" lvl="0" marL="177800" rtl="0" algn="l">
              <a:lnSpc>
                <a:spcPct val="90000"/>
              </a:lnSpc>
              <a:spcBef>
                <a:spcPts val="800"/>
              </a:spcBef>
              <a:spcAft>
                <a:spcPts val="1200"/>
              </a:spcAft>
              <a:buClr>
                <a:schemeClr val="dk1"/>
              </a:buClr>
              <a:buSzPts val="1200"/>
              <a:buNone/>
            </a:pPr>
            <a:r>
              <a:t/>
            </a:r>
            <a:endParaRPr sz="1200">
              <a:latin typeface="Arial"/>
              <a:ea typeface="Arial"/>
              <a:cs typeface="Arial"/>
              <a:sym typeface="Arial"/>
            </a:endParaRPr>
          </a:p>
        </p:txBody>
      </p:sp>
      <p:sp>
        <p:nvSpPr>
          <p:cNvPr id="123" name="Google Shape;123;p22"/>
          <p:cNvSpPr txBox="1"/>
          <p:nvPr>
            <p:ph idx="12" type="sldNum"/>
          </p:nvPr>
        </p:nvSpPr>
        <p:spPr>
          <a:xfrm>
            <a:off x="6491288" y="4870847"/>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GB"/>
              <a:t>‹#›</a:t>
            </a:fld>
            <a:endParaRPr/>
          </a:p>
        </p:txBody>
      </p:sp>
      <p:sp>
        <p:nvSpPr>
          <p:cNvPr id="124" name="Google Shape;124;p22"/>
          <p:cNvSpPr txBox="1"/>
          <p:nvPr/>
        </p:nvSpPr>
        <p:spPr>
          <a:xfrm>
            <a:off x="363065" y="360879"/>
            <a:ext cx="8270100" cy="570900"/>
          </a:xfrm>
          <a:prstGeom prst="rect">
            <a:avLst/>
          </a:prstGeom>
          <a:solidFill>
            <a:srgbClr val="2F549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Arial"/>
              <a:buNone/>
            </a:pPr>
            <a:r>
              <a:rPr b="1" lang="en-GB" sz="2100">
                <a:solidFill>
                  <a:schemeClr val="lt1"/>
                </a:solidFill>
                <a:latin typeface="Arial"/>
                <a:ea typeface="Arial"/>
                <a:cs typeface="Arial"/>
                <a:sym typeface="Arial"/>
              </a:rPr>
              <a:t>The Adult Social Care Ethical Commissioning Working Group</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78E4FB8834DF4AA691D2C74BD11E45" ma:contentTypeVersion="16" ma:contentTypeDescription="Create a new document." ma:contentTypeScope="" ma:versionID="de3913da55646c06a0cb1174761de17a">
  <xsd:schema xmlns:xsd="http://www.w3.org/2001/XMLSchema" xmlns:xs="http://www.w3.org/2001/XMLSchema" xmlns:p="http://schemas.microsoft.com/office/2006/metadata/properties" xmlns:ns2="371426f4-55fc-4dc8-8c6c-ec47a3b3c0f3" xmlns:ns3="9c8b6fda-5b8f-40d5-9134-6dec9e08089f" targetNamespace="http://schemas.microsoft.com/office/2006/metadata/properties" ma:root="true" ma:fieldsID="c9312edba8cf2ca973c4313a833749c7" ns2:_="" ns3:_="">
    <xsd:import namespace="371426f4-55fc-4dc8-8c6c-ec47a3b3c0f3"/>
    <xsd:import namespace="9c8b6fda-5b8f-40d5-9134-6dec9e0808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426f4-55fc-4dc8-8c6c-ec47a3b3c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6c573c-efa0-47b1-8b49-5c93be7159f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b6fda-5b8f-40d5-9134-6dec9e0808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fcca9d2-ab1b-4f0b-a3fc-ab555b7efd0d}" ma:internalName="TaxCatchAll" ma:showField="CatchAllData" ma:web="9c8b6fda-5b8f-40d5-9134-6dec9e0808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1426f4-55fc-4dc8-8c6c-ec47a3b3c0f3">
      <Terms xmlns="http://schemas.microsoft.com/office/infopath/2007/PartnerControls"/>
    </lcf76f155ced4ddcb4097134ff3c332f>
    <TaxCatchAll xmlns="9c8b6fda-5b8f-40d5-9134-6dec9e08089f" xsi:nil="true"/>
  </documentManagement>
</p:properties>
</file>

<file path=customXml/itemProps1.xml><?xml version="1.0" encoding="utf-8"?>
<ds:datastoreItem xmlns:ds="http://schemas.openxmlformats.org/officeDocument/2006/customXml" ds:itemID="{6BE94BFB-46B6-4850-A731-DC440C8B2732}"/>
</file>

<file path=customXml/itemProps2.xml><?xml version="1.0" encoding="utf-8"?>
<ds:datastoreItem xmlns:ds="http://schemas.openxmlformats.org/officeDocument/2006/customXml" ds:itemID="{99C07189-91CF-4026-A472-33C35DA2AE8C}"/>
</file>

<file path=customXml/itemProps3.xml><?xml version="1.0" encoding="utf-8"?>
<ds:datastoreItem xmlns:ds="http://schemas.openxmlformats.org/officeDocument/2006/customXml" ds:itemID="{B51BAFB7-4B26-46C2-9B85-A9A3A0A6F26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0x0101009378E4FB8834DF4AA691D2C74BD11E45</vt:lpwstr>
  </property>
</Properties>
</file>