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3"/>
  </p:notesMasterIdLst>
  <p:sldIdLst>
    <p:sldId id="256" r:id="rId5"/>
    <p:sldId id="315" r:id="rId6"/>
    <p:sldId id="291" r:id="rId7"/>
    <p:sldId id="286" r:id="rId8"/>
    <p:sldId id="293" r:id="rId9"/>
    <p:sldId id="309" r:id="rId10"/>
    <p:sldId id="298" r:id="rId11"/>
    <p:sldId id="258"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FF"/>
    <a:srgbClr val="CCFFCC"/>
    <a:srgbClr val="FFEBEB"/>
    <a:srgbClr val="FFF7FF"/>
    <a:srgbClr val="FFE1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37027" autoAdjust="0"/>
  </p:normalViewPr>
  <p:slideViewPr>
    <p:cSldViewPr snapToGrid="0">
      <p:cViewPr varScale="1">
        <p:scale>
          <a:sx n="24" d="100"/>
          <a:sy n="24" d="100"/>
        </p:scale>
        <p:origin x="2272" y="4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Finnan Cowan" userId="2c12b541-8745-4554-aa9a-e442ce591681" providerId="ADAL" clId="{52768096-5488-486A-8CF1-97920A42E2EE}"/>
    <pc:docChg chg="custSel addSld delSld modSld sldOrd">
      <pc:chgData name="Laura Finnan Cowan" userId="2c12b541-8745-4554-aa9a-e442ce591681" providerId="ADAL" clId="{52768096-5488-486A-8CF1-97920A42E2EE}" dt="2023-03-21T15:12:53.746" v="1102" actId="20577"/>
      <pc:docMkLst>
        <pc:docMk/>
      </pc:docMkLst>
      <pc:sldChg chg="modSp modNotesTx">
        <pc:chgData name="Laura Finnan Cowan" userId="2c12b541-8745-4554-aa9a-e442ce591681" providerId="ADAL" clId="{52768096-5488-486A-8CF1-97920A42E2EE}" dt="2023-03-21T13:18:20.921" v="1028" actId="20577"/>
        <pc:sldMkLst>
          <pc:docMk/>
          <pc:sldMk cId="1402843633" sldId="256"/>
        </pc:sldMkLst>
        <pc:spChg chg="mod">
          <ac:chgData name="Laura Finnan Cowan" userId="2c12b541-8745-4554-aa9a-e442ce591681" providerId="ADAL" clId="{52768096-5488-486A-8CF1-97920A42E2EE}" dt="2023-03-21T13:18:20.921" v="1028" actId="20577"/>
          <ac:spMkLst>
            <pc:docMk/>
            <pc:sldMk cId="1402843633" sldId="256"/>
            <ac:spMk id="3" creationId="{00000000-0000-0000-0000-000000000000}"/>
          </ac:spMkLst>
        </pc:spChg>
      </pc:sldChg>
      <pc:sldChg chg="delSp modSp modNotesTx">
        <pc:chgData name="Laura Finnan Cowan" userId="2c12b541-8745-4554-aa9a-e442ce591681" providerId="ADAL" clId="{52768096-5488-486A-8CF1-97920A42E2EE}" dt="2023-03-21T12:58:04.332" v="897" actId="20577"/>
        <pc:sldMkLst>
          <pc:docMk/>
          <pc:sldMk cId="3090161823" sldId="286"/>
        </pc:sldMkLst>
        <pc:spChg chg="mod">
          <ac:chgData name="Laura Finnan Cowan" userId="2c12b541-8745-4554-aa9a-e442ce591681" providerId="ADAL" clId="{52768096-5488-486A-8CF1-97920A42E2EE}" dt="2023-03-21T11:44:01.036" v="94" actId="27636"/>
          <ac:spMkLst>
            <pc:docMk/>
            <pc:sldMk cId="3090161823" sldId="286"/>
            <ac:spMk id="3" creationId="{00000000-0000-0000-0000-000000000000}"/>
          </ac:spMkLst>
        </pc:spChg>
        <pc:spChg chg="del mod">
          <ac:chgData name="Laura Finnan Cowan" userId="2c12b541-8745-4554-aa9a-e442ce591681" providerId="ADAL" clId="{52768096-5488-486A-8CF1-97920A42E2EE}" dt="2023-03-21T11:44:26.388" v="98" actId="478"/>
          <ac:spMkLst>
            <pc:docMk/>
            <pc:sldMk cId="3090161823" sldId="286"/>
            <ac:spMk id="7" creationId="{2EB37DAE-9414-4C63-A2A2-118C43439AD9}"/>
          </ac:spMkLst>
        </pc:spChg>
      </pc:sldChg>
      <pc:sldChg chg="modNotesTx">
        <pc:chgData name="Laura Finnan Cowan" userId="2c12b541-8745-4554-aa9a-e442ce591681" providerId="ADAL" clId="{52768096-5488-486A-8CF1-97920A42E2EE}" dt="2023-03-16T13:09:53.739" v="0" actId="20577"/>
        <pc:sldMkLst>
          <pc:docMk/>
          <pc:sldMk cId="39503986" sldId="291"/>
        </pc:sldMkLst>
      </pc:sldChg>
      <pc:sldChg chg="modNotesTx">
        <pc:chgData name="Laura Finnan Cowan" userId="2c12b541-8745-4554-aa9a-e442ce591681" providerId="ADAL" clId="{52768096-5488-486A-8CF1-97920A42E2EE}" dt="2023-03-21T15:12:53.746" v="1102" actId="20577"/>
        <pc:sldMkLst>
          <pc:docMk/>
          <pc:sldMk cId="602576325" sldId="293"/>
        </pc:sldMkLst>
      </pc:sldChg>
      <pc:sldChg chg="addSp delSp modSp modNotesTx">
        <pc:chgData name="Laura Finnan Cowan" userId="2c12b541-8745-4554-aa9a-e442ce591681" providerId="ADAL" clId="{52768096-5488-486A-8CF1-97920A42E2EE}" dt="2023-03-21T12:59:47.730" v="936" actId="1076"/>
        <pc:sldMkLst>
          <pc:docMk/>
          <pc:sldMk cId="3141724140" sldId="298"/>
        </pc:sldMkLst>
        <pc:spChg chg="add del mod">
          <ac:chgData name="Laura Finnan Cowan" userId="2c12b541-8745-4554-aa9a-e442ce591681" providerId="ADAL" clId="{52768096-5488-486A-8CF1-97920A42E2EE}" dt="2023-03-21T12:59:31.733" v="934" actId="478"/>
          <ac:spMkLst>
            <pc:docMk/>
            <pc:sldMk cId="3141724140" sldId="298"/>
            <ac:spMk id="7" creationId="{C1E191E4-4DC1-46C0-B6EC-BFAB032CE371}"/>
          </ac:spMkLst>
        </pc:spChg>
        <pc:picChg chg="add mod">
          <ac:chgData name="Laura Finnan Cowan" userId="2c12b541-8745-4554-aa9a-e442ce591681" providerId="ADAL" clId="{52768096-5488-486A-8CF1-97920A42E2EE}" dt="2023-03-21T12:59:47.730" v="936" actId="1076"/>
          <ac:picMkLst>
            <pc:docMk/>
            <pc:sldMk cId="3141724140" sldId="298"/>
            <ac:picMk id="6" creationId="{235DF3B7-1E31-4EF4-AA61-499A86EF4F61}"/>
          </ac:picMkLst>
        </pc:picChg>
      </pc:sldChg>
      <pc:sldChg chg="del ord">
        <pc:chgData name="Laura Finnan Cowan" userId="2c12b541-8745-4554-aa9a-e442ce591681" providerId="ADAL" clId="{52768096-5488-486A-8CF1-97920A42E2EE}" dt="2023-03-21T13:10:56.171" v="1027" actId="2696"/>
        <pc:sldMkLst>
          <pc:docMk/>
          <pc:sldMk cId="3357696804" sldId="308"/>
        </pc:sldMkLst>
      </pc:sldChg>
      <pc:sldChg chg="addSp delSp modSp modNotesTx">
        <pc:chgData name="Laura Finnan Cowan" userId="2c12b541-8745-4554-aa9a-e442ce591681" providerId="ADAL" clId="{52768096-5488-486A-8CF1-97920A42E2EE}" dt="2023-03-21T13:08:41.840" v="955" actId="1076"/>
        <pc:sldMkLst>
          <pc:docMk/>
          <pc:sldMk cId="1623100727" sldId="309"/>
        </pc:sldMkLst>
        <pc:spChg chg="mod">
          <ac:chgData name="Laura Finnan Cowan" userId="2c12b541-8745-4554-aa9a-e442ce591681" providerId="ADAL" clId="{52768096-5488-486A-8CF1-97920A42E2EE}" dt="2023-03-21T13:08:25.790" v="952" actId="20577"/>
          <ac:spMkLst>
            <pc:docMk/>
            <pc:sldMk cId="1623100727" sldId="309"/>
            <ac:spMk id="3" creationId="{00000000-0000-0000-0000-000000000000}"/>
          </ac:spMkLst>
        </pc:spChg>
        <pc:spChg chg="add del mod">
          <ac:chgData name="Laura Finnan Cowan" userId="2c12b541-8745-4554-aa9a-e442ce591681" providerId="ADAL" clId="{52768096-5488-486A-8CF1-97920A42E2EE}" dt="2023-03-21T13:02:27.594" v="938" actId="931"/>
          <ac:spMkLst>
            <pc:docMk/>
            <pc:sldMk cId="1623100727" sldId="309"/>
            <ac:spMk id="7" creationId="{9764033D-03EF-447E-8314-4CE144BEE417}"/>
          </ac:spMkLst>
        </pc:spChg>
        <pc:spChg chg="add del mod">
          <ac:chgData name="Laura Finnan Cowan" userId="2c12b541-8745-4554-aa9a-e442ce591681" providerId="ADAL" clId="{52768096-5488-486A-8CF1-97920A42E2EE}" dt="2023-03-21T13:08:31.055" v="953" actId="478"/>
          <ac:spMkLst>
            <pc:docMk/>
            <pc:sldMk cId="1623100727" sldId="309"/>
            <ac:spMk id="10" creationId="{40792710-B6CB-4362-8947-2A1AADE416EC}"/>
          </ac:spMkLst>
        </pc:spChg>
        <pc:picChg chg="add del mod">
          <ac:chgData name="Laura Finnan Cowan" userId="2c12b541-8745-4554-aa9a-e442ce591681" providerId="ADAL" clId="{52768096-5488-486A-8CF1-97920A42E2EE}" dt="2023-03-21T13:02:27.594" v="938" actId="931"/>
          <ac:picMkLst>
            <pc:docMk/>
            <pc:sldMk cId="1623100727" sldId="309"/>
            <ac:picMk id="6" creationId="{A609F6B9-1626-4E40-B6DC-868A338A7337}"/>
          </ac:picMkLst>
        </pc:picChg>
        <pc:picChg chg="add mod">
          <ac:chgData name="Laura Finnan Cowan" userId="2c12b541-8745-4554-aa9a-e442ce591681" providerId="ADAL" clId="{52768096-5488-486A-8CF1-97920A42E2EE}" dt="2023-03-21T13:08:41.840" v="955" actId="1076"/>
          <ac:picMkLst>
            <pc:docMk/>
            <pc:sldMk cId="1623100727" sldId="309"/>
            <ac:picMk id="9" creationId="{787679B0-7D83-4A1E-B723-F2269F6A8776}"/>
          </ac:picMkLst>
        </pc:picChg>
      </pc:sldChg>
      <pc:sldChg chg="add modNotesTx">
        <pc:chgData name="Laura Finnan Cowan" userId="2c12b541-8745-4554-aa9a-e442ce591681" providerId="ADAL" clId="{52768096-5488-486A-8CF1-97920A42E2EE}" dt="2023-03-21T13:10:39.326" v="1026" actId="20577"/>
        <pc:sldMkLst>
          <pc:docMk/>
          <pc:sldMk cId="1214637267" sldId="31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1CB20FD-F52E-4756-95D0-33117233F9BE}" type="datetimeFigureOut">
              <a:rPr lang="en-GB" smtClean="0"/>
              <a:t>21/03/2023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C0A7606-0262-44F8-847F-715B744A35EB}" type="slidenum">
              <a:rPr lang="en-GB" smtClean="0"/>
              <a:t>‹#›</a:t>
            </a:fld>
            <a:endParaRPr lang="en-GB"/>
          </a:p>
        </p:txBody>
      </p:sp>
    </p:spTree>
    <p:extLst>
      <p:ext uri="{BB962C8B-B14F-4D97-AF65-F5344CB8AC3E}">
        <p14:creationId xmlns:p14="http://schemas.microsoft.com/office/powerpoint/2010/main" val="700018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GB" dirty="0"/>
              <a:t>Introduce myself</a:t>
            </a:r>
          </a:p>
          <a:p>
            <a:pPr>
              <a:spcAft>
                <a:spcPts val="1200"/>
              </a:spcAft>
            </a:pPr>
            <a:endParaRPr lang="en-GB" dirty="0"/>
          </a:p>
          <a:p>
            <a:pPr>
              <a:spcAft>
                <a:spcPts val="1200"/>
              </a:spcAft>
            </a:pPr>
            <a:endParaRPr lang="en-GB" dirty="0"/>
          </a:p>
          <a:p>
            <a:pPr>
              <a:spcAft>
                <a:spcPts val="1200"/>
              </a:spcAft>
            </a:pPr>
            <a:r>
              <a:rPr lang="en-GB" dirty="0"/>
              <a:t>Intro – who are you, what do you do.</a:t>
            </a:r>
          </a:p>
          <a:p>
            <a:pPr>
              <a:spcAft>
                <a:spcPts val="1200"/>
              </a:spcAft>
            </a:pPr>
            <a:endParaRPr lang="en-GB" dirty="0"/>
          </a:p>
          <a:p>
            <a:pPr>
              <a:spcAft>
                <a:spcPts val="1200"/>
              </a:spcAft>
            </a:pPr>
            <a:r>
              <a:rPr lang="en-GB" dirty="0"/>
              <a:t>Did you know about the standards already? Have you used them?</a:t>
            </a:r>
          </a:p>
          <a:p>
            <a:pPr>
              <a:spcAft>
                <a:spcPts val="1200"/>
              </a:spcAft>
            </a:pPr>
            <a:endParaRPr lang="en-GB" dirty="0"/>
          </a:p>
          <a:p>
            <a:pPr marL="0" marR="0" lvl="0" indent="0" algn="l" defTabSz="914400" rtl="0" eaLnBrk="1" fontAlgn="auto" latinLnBrk="0" hangingPunct="1">
              <a:lnSpc>
                <a:spcPct val="100000"/>
              </a:lnSpc>
              <a:spcBef>
                <a:spcPts val="0"/>
              </a:spcBef>
              <a:spcAft>
                <a:spcPts val="1200"/>
              </a:spcAft>
              <a:buClrTx/>
              <a:buSzTx/>
              <a:buFontTx/>
              <a:buNone/>
              <a:tabLst/>
              <a:defRPr/>
            </a:pPr>
            <a:r>
              <a:rPr lang="en-GB" dirty="0"/>
              <a:t>Was anyone here involved in the development of the Standards. Please tell us about that…</a:t>
            </a:r>
          </a:p>
          <a:p>
            <a:pPr>
              <a:spcAft>
                <a:spcPts val="1200"/>
              </a:spcAft>
            </a:pPr>
            <a:endParaRPr lang="en-GB" dirty="0"/>
          </a:p>
        </p:txBody>
      </p:sp>
      <p:sp>
        <p:nvSpPr>
          <p:cNvPr id="4" name="Slide Number Placeholder 3"/>
          <p:cNvSpPr>
            <a:spLocks noGrp="1"/>
          </p:cNvSpPr>
          <p:nvPr>
            <p:ph type="sldNum" sz="quarter" idx="5"/>
          </p:nvPr>
        </p:nvSpPr>
        <p:spPr/>
        <p:txBody>
          <a:bodyPr/>
          <a:lstStyle/>
          <a:p>
            <a:fld id="{9C0A7606-0262-44F8-847F-715B744A35EB}" type="slidenum">
              <a:rPr lang="en-GB" smtClean="0"/>
              <a:t>1</a:t>
            </a:fld>
            <a:endParaRPr lang="en-GB"/>
          </a:p>
        </p:txBody>
      </p:sp>
    </p:spTree>
    <p:extLst>
      <p:ext uri="{BB962C8B-B14F-4D97-AF65-F5344CB8AC3E}">
        <p14:creationId xmlns:p14="http://schemas.microsoft.com/office/powerpoint/2010/main" val="487731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We reached out to key partners including people with lived experienced, carers, frontline practitioners, regulatory bodies, scrutiny, academic, advocacy, rights based and together we agreed that a framework of standards explaining what good SDS looked like and what actions would be required to ensure a good approach.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Through research, questionnaires and wide engagement with stakeholders, including local authority reference groups, we identified key issues and barriers restricting the full implementation of SDS in local authorities. Together with local authority colleagues (</a:t>
            </a:r>
            <a:r>
              <a:rPr lang="en-GB" sz="1200" kern="1200" baseline="0" dirty="0">
                <a:solidFill>
                  <a:schemeClr val="tx1"/>
                </a:solidFill>
                <a:effectLst/>
                <a:latin typeface="+mn-lt"/>
                <a:ea typeface="+mn-ea"/>
                <a:cs typeface="+mn-cs"/>
              </a:rPr>
              <a:t>and with the organisations listed here </a:t>
            </a:r>
            <a:r>
              <a:rPr lang="en-GB" sz="1200" kern="1200" dirty="0">
                <a:solidFill>
                  <a:schemeClr val="tx1"/>
                </a:solidFill>
                <a:effectLst/>
                <a:latin typeface="+mn-lt"/>
                <a:ea typeface="+mn-ea"/>
                <a:cs typeface="+mn-cs"/>
              </a:rPr>
              <a:t>we have developed our standards.</a:t>
            </a:r>
            <a:r>
              <a:rPr lang="en-US" sz="1200" kern="1200" dirty="0">
                <a:solidFill>
                  <a:schemeClr val="tx1"/>
                </a:solidFill>
                <a:effectLst/>
                <a:latin typeface="+mn-lt"/>
                <a:ea typeface="+mn-ea"/>
                <a:cs typeface="+mn-cs"/>
              </a:rPr>
              <a:t>​</a:t>
            </a:r>
            <a:endParaRPr lang="en-GB" sz="1200" kern="1200" dirty="0">
              <a:solidFill>
                <a:schemeClr val="tx1"/>
              </a:solidFill>
              <a:effectLst/>
              <a:latin typeface="+mn-lt"/>
              <a:ea typeface="+mn-ea"/>
              <a:cs typeface="+mn-cs"/>
            </a:endParaRPr>
          </a:p>
          <a:p>
            <a:endParaRPr lang="en-GB" dirty="0">
              <a:cs typeface="Calibri"/>
            </a:endParaRPr>
          </a:p>
          <a:p>
            <a:endParaRPr lang="en-GB" dirty="0">
              <a:cs typeface="Calibri"/>
            </a:endParaRPr>
          </a:p>
          <a:p>
            <a:endParaRPr lang="en-GB" dirty="0">
              <a:cs typeface="Calibri"/>
            </a:endParaRPr>
          </a:p>
          <a:p>
            <a:endParaRPr lang="en-GB" dirty="0">
              <a:cs typeface="Calibri"/>
            </a:endParaRPr>
          </a:p>
          <a:p>
            <a:endParaRPr lang="en-GB" dirty="0">
              <a:cs typeface="Calibri"/>
            </a:endParaRPr>
          </a:p>
        </p:txBody>
      </p:sp>
      <p:sp>
        <p:nvSpPr>
          <p:cNvPr id="4" name="Slide Number Placeholder 3"/>
          <p:cNvSpPr>
            <a:spLocks noGrp="1"/>
          </p:cNvSpPr>
          <p:nvPr>
            <p:ph type="sldNum" sz="quarter" idx="10"/>
          </p:nvPr>
        </p:nvSpPr>
        <p:spPr/>
        <p:txBody>
          <a:bodyPr/>
          <a:lstStyle/>
          <a:p>
            <a:fld id="{9C0A7606-0262-44F8-847F-715B744A35EB}" type="slidenum">
              <a:rPr lang="en-GB" smtClean="0"/>
              <a:t>2</a:t>
            </a:fld>
            <a:endParaRPr lang="en-GB"/>
          </a:p>
        </p:txBody>
      </p:sp>
    </p:spTree>
    <p:extLst>
      <p:ext uri="{BB962C8B-B14F-4D97-AF65-F5344CB8AC3E}">
        <p14:creationId xmlns:p14="http://schemas.microsoft.com/office/powerpoint/2010/main" val="3819966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6000"/>
              </a:lnSpc>
              <a:spcBef>
                <a:spcPts val="0"/>
              </a:spcBef>
              <a:spcAft>
                <a:spcPts val="6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In developing the standards, we explored and agreed what were the key ingredients needed in the SDS ‘recipe’ for SDS to be successful. The SDS standards were published by the Scottish Government in March 2021. Standard 12 was added in 2022.</a:t>
            </a:r>
          </a:p>
          <a:p>
            <a:pPr marL="0" marR="0" lvl="0" indent="0" algn="l" defTabSz="914400" rtl="0" eaLnBrk="1" fontAlgn="auto" latinLnBrk="0" hangingPunct="1">
              <a:lnSpc>
                <a:spcPct val="106000"/>
              </a:lnSpc>
              <a:spcBef>
                <a:spcPts val="0"/>
              </a:spcBef>
              <a:spcAft>
                <a:spcPts val="600"/>
              </a:spcAft>
              <a:buClrTx/>
              <a:buSzTx/>
              <a:buFontTx/>
              <a:buNone/>
              <a:tabLst/>
              <a:defRPr/>
            </a:pPr>
            <a:endParaRPr lang="en-US" sz="1200" b="1" dirty="0">
              <a:effectLst/>
              <a:latin typeface="+mn-l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600"/>
              </a:spcAft>
              <a:buClrTx/>
              <a:buSzTx/>
              <a:buFontTx/>
              <a:buNone/>
              <a:tabLst/>
              <a:defRPr/>
            </a:pPr>
            <a:endParaRPr lang="en-US" sz="1200" b="1" dirty="0">
              <a:effectLst/>
              <a:latin typeface="+mn-l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9C0A7606-0262-44F8-847F-715B744A35EB}" type="slidenum">
              <a:rPr lang="en-GB" smtClean="0"/>
              <a:t>3</a:t>
            </a:fld>
            <a:endParaRPr lang="en-GB"/>
          </a:p>
        </p:txBody>
      </p:sp>
    </p:spTree>
    <p:extLst>
      <p:ext uri="{BB962C8B-B14F-4D97-AF65-F5344CB8AC3E}">
        <p14:creationId xmlns:p14="http://schemas.microsoft.com/office/powerpoint/2010/main" val="225012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6000"/>
              </a:lnSpc>
              <a:spcAft>
                <a:spcPts val="800"/>
              </a:spcAft>
            </a:pPr>
            <a:r>
              <a:rPr lang="en-GB" sz="1200" dirty="0">
                <a:effectLst/>
                <a:latin typeface="+mn-lt"/>
                <a:ea typeface="Calibri" panose="020F0502020204030204" pitchFamily="34" charset="0"/>
                <a:cs typeface="Times New Roman" panose="02020603050405020304" pitchFamily="18" charset="0"/>
              </a:rPr>
              <a:t>One of the pieces of work we want to take forward this coming year is a review of the SDS Standards.</a:t>
            </a: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800"/>
              </a:spcAft>
              <a:buClrTx/>
              <a:buSzTx/>
              <a:buFontTx/>
              <a:buNone/>
              <a:tabLst/>
              <a:defRPr/>
            </a:pPr>
            <a:r>
              <a:rPr lang="en-GB" sz="1200" dirty="0">
                <a:effectLst/>
                <a:latin typeface="+mn-lt"/>
                <a:ea typeface="Calibri" panose="020F0502020204030204" pitchFamily="34" charset="0"/>
                <a:cs typeface="Times New Roman" panose="02020603050405020304" pitchFamily="18" charset="0"/>
              </a:rPr>
              <a:t>We want to include as many stakeholders as possible in this work. Including the COP (of local authorities and HSPCs) and new contributors.</a:t>
            </a: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a:lnSpc>
                <a:spcPct val="106000"/>
              </a:lnSpc>
              <a:spcAft>
                <a:spcPts val="800"/>
              </a:spcAft>
            </a:pPr>
            <a:r>
              <a:rPr lang="en-GB" sz="1200" dirty="0">
                <a:effectLst/>
                <a:latin typeface="+mn-lt"/>
                <a:ea typeface="Calibri" panose="020F0502020204030204" pitchFamily="34" charset="0"/>
                <a:cs typeface="Times New Roman" panose="02020603050405020304" pitchFamily="18" charset="0"/>
              </a:rPr>
              <a:t>We said we would review them after a few years and consider them from an equalities and island community perspective. It would be good to get some thinking from you all today.</a:t>
            </a: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a:lnSpc>
                <a:spcPct val="106000"/>
              </a:lnSpc>
              <a:spcAft>
                <a:spcPts val="800"/>
              </a:spcAft>
            </a:pPr>
            <a:r>
              <a:rPr lang="en-GB" sz="1200" dirty="0">
                <a:effectLst/>
                <a:latin typeface="+mn-lt"/>
                <a:ea typeface="Calibri" panose="020F0502020204030204" pitchFamily="34" charset="0"/>
                <a:cs typeface="Times New Roman" panose="02020603050405020304" pitchFamily="18" charset="0"/>
              </a:rPr>
              <a:t>Let’s look at Standard 11. – next slide</a:t>
            </a: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a:lnSpc>
                <a:spcPct val="106000"/>
              </a:lnSpc>
              <a:spcAft>
                <a:spcPts val="800"/>
              </a:spcAft>
            </a:pPr>
            <a:r>
              <a:rPr lang="en-GB" sz="1200" dirty="0">
                <a:effectLst/>
                <a:latin typeface="+mn-lt"/>
                <a:ea typeface="Calibri" panose="020F0502020204030204" pitchFamily="34" charset="0"/>
                <a:cs typeface="Times New Roman" panose="02020603050405020304" pitchFamily="18" charset="0"/>
              </a:rPr>
              <a:t>The standards are written for Las/HSCPs – but who else need to be involved? Who specifically in Las but who else?</a:t>
            </a: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r>
              <a:rPr lang="en-GB" dirty="0"/>
              <a:t>Is there anything that you think is missing from the SDS Standards?</a:t>
            </a:r>
          </a:p>
        </p:txBody>
      </p:sp>
      <p:sp>
        <p:nvSpPr>
          <p:cNvPr id="4" name="Slide Number Placeholder 3"/>
          <p:cNvSpPr>
            <a:spLocks noGrp="1"/>
          </p:cNvSpPr>
          <p:nvPr>
            <p:ph type="sldNum" sz="quarter" idx="10"/>
          </p:nvPr>
        </p:nvSpPr>
        <p:spPr/>
        <p:txBody>
          <a:bodyPr/>
          <a:lstStyle/>
          <a:p>
            <a:fld id="{9C0A7606-0262-44F8-847F-715B744A35EB}" type="slidenum">
              <a:rPr lang="en-GB" smtClean="0"/>
              <a:t>4</a:t>
            </a:fld>
            <a:endParaRPr lang="en-GB"/>
          </a:p>
        </p:txBody>
      </p:sp>
    </p:spTree>
    <p:extLst>
      <p:ext uri="{BB962C8B-B14F-4D97-AF65-F5344CB8AC3E}">
        <p14:creationId xmlns:p14="http://schemas.microsoft.com/office/powerpoint/2010/main" val="988632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Calibri" panose="020F0502020204030204" pitchFamily="34" charset="0"/>
              </a:rPr>
              <a:t>Let’s explore this notion of Consistency of Practice and Local Authority Area.</a:t>
            </a:r>
          </a:p>
          <a:p>
            <a:endParaRPr lang="en-US" sz="1800" dirty="0">
              <a:effectLst/>
              <a:latin typeface="Arial" panose="020B0604020202020204" pitchFamily="34" charset="0"/>
              <a:ea typeface="Calibri" panose="020F0502020204030204" pitchFamily="34" charset="0"/>
            </a:endParaRPr>
          </a:p>
          <a:p>
            <a:r>
              <a:rPr lang="en-US" sz="1800" dirty="0">
                <a:effectLst/>
                <a:latin typeface="Arial" panose="020B0604020202020204" pitchFamily="34" charset="0"/>
                <a:ea typeface="Calibri" panose="020F0502020204030204" pitchFamily="34" charset="0"/>
              </a:rPr>
              <a:t>What is this Standard driving at? Discussion….</a:t>
            </a:r>
          </a:p>
          <a:p>
            <a:endParaRPr lang="en-US" sz="1800" dirty="0">
              <a:effectLst/>
              <a:latin typeface="Arial" panose="020B0604020202020204" pitchFamily="34" charset="0"/>
              <a:ea typeface="Calibri" panose="020F0502020204030204" pitchFamily="34" charset="0"/>
            </a:endParaRPr>
          </a:p>
          <a:p>
            <a:r>
              <a:rPr lang="en-US" sz="1800" dirty="0">
                <a:effectLst/>
                <a:latin typeface="Arial" panose="020B0604020202020204" pitchFamily="34" charset="0"/>
                <a:ea typeface="Calibri" panose="020F0502020204030204" pitchFamily="34" charset="0"/>
              </a:rPr>
              <a:t>So is inconsistency across the country the only type of inconsistency we know about  - what else might need to be covered by this Standard that isn’t at the moment</a:t>
            </a:r>
          </a:p>
          <a:p>
            <a:endParaRPr lang="en-US" sz="1800" dirty="0">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Do they include everyone who is a potential SDS user?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Are they realistic for everyone. Remote/rural, children and families, people who are often not considered as eligible for SDS (roads less travelled)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What needs to happen – who do we need </a:t>
            </a:r>
            <a:r>
              <a:rPr lang="en-GB" sz="1200" kern="1200">
                <a:solidFill>
                  <a:schemeClr val="tx1"/>
                </a:solidFill>
                <a:effectLst/>
                <a:latin typeface="+mn-lt"/>
                <a:ea typeface="+mn-ea"/>
                <a:cs typeface="+mn-cs"/>
              </a:rPr>
              <a:t>to involve.</a:t>
            </a:r>
            <a:endParaRPr lang="en-US" sz="18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9C0A7606-0262-44F8-847F-715B744A35EB}" type="slidenum">
              <a:rPr lang="en-GB" smtClean="0"/>
              <a:t>5</a:t>
            </a:fld>
            <a:endParaRPr lang="en-GB"/>
          </a:p>
        </p:txBody>
      </p:sp>
    </p:spTree>
    <p:extLst>
      <p:ext uri="{BB962C8B-B14F-4D97-AF65-F5344CB8AC3E}">
        <p14:creationId xmlns:p14="http://schemas.microsoft.com/office/powerpoint/2010/main" val="785208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6000"/>
              </a:lnSpc>
              <a:spcAft>
                <a:spcPts val="800"/>
              </a:spcAft>
            </a:pPr>
            <a:endParaRPr lang="en-GB" sz="1200" dirty="0">
              <a:effectLst/>
              <a:latin typeface="+mn-lt"/>
              <a:ea typeface="Calibri" panose="020F0502020204030204" pitchFamily="34" charset="0"/>
              <a:cs typeface="Times New Roman" panose="02020603050405020304" pitchFamily="18" charset="0"/>
            </a:endParaRPr>
          </a:p>
          <a:p>
            <a:pPr>
              <a:lnSpc>
                <a:spcPct val="106000"/>
              </a:lnSpc>
              <a:spcAft>
                <a:spcPts val="800"/>
              </a:spcAft>
            </a:pPr>
            <a:r>
              <a:rPr lang="en-US" sz="1200" dirty="0">
                <a:effectLst/>
                <a:latin typeface="+mn-lt"/>
                <a:ea typeface="Calibri" panose="020F0502020204030204" pitchFamily="34" charset="0"/>
                <a:cs typeface="Times New Roman" panose="02020603050405020304" pitchFamily="18" charset="0"/>
              </a:rPr>
              <a:t> Discussion</a:t>
            </a:r>
            <a:endParaRPr lang="en-GB" sz="1200" dirty="0">
              <a:latin typeface="+mn-lt"/>
            </a:endParaRPr>
          </a:p>
          <a:p>
            <a:endParaRPr lang="en-GB" dirty="0"/>
          </a:p>
        </p:txBody>
      </p:sp>
      <p:sp>
        <p:nvSpPr>
          <p:cNvPr id="4" name="Slide Number Placeholder 3"/>
          <p:cNvSpPr>
            <a:spLocks noGrp="1"/>
          </p:cNvSpPr>
          <p:nvPr>
            <p:ph type="sldNum" sz="quarter" idx="10"/>
          </p:nvPr>
        </p:nvSpPr>
        <p:spPr/>
        <p:txBody>
          <a:bodyPr/>
          <a:lstStyle/>
          <a:p>
            <a:fld id="{9C0A7606-0262-44F8-847F-715B744A35EB}" type="slidenum">
              <a:rPr lang="en-GB" smtClean="0"/>
              <a:t>6</a:t>
            </a:fld>
            <a:endParaRPr lang="en-GB"/>
          </a:p>
        </p:txBody>
      </p:sp>
    </p:spTree>
    <p:extLst>
      <p:ext uri="{BB962C8B-B14F-4D97-AF65-F5344CB8AC3E}">
        <p14:creationId xmlns:p14="http://schemas.microsoft.com/office/powerpoint/2010/main" val="1776105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gn="l">
              <a:lnSpc>
                <a:spcPct val="106000"/>
              </a:lnSpc>
              <a:spcBef>
                <a:spcPts val="0"/>
              </a:spcBef>
              <a:spcAft>
                <a:spcPts val="600"/>
              </a:spcAft>
              <a:buFont typeface="Arial" panose="020B0604020202020204" pitchFamily="34" charset="0"/>
              <a:buNone/>
            </a:pPr>
            <a:r>
              <a:rPr lang="en-GB" b="0" dirty="0">
                <a:solidFill>
                  <a:schemeClr val="tx2"/>
                </a:solidFill>
                <a:latin typeface="+mn-lt"/>
                <a:cs typeface="Arial" panose="020B0604020202020204" pitchFamily="34" charset="0"/>
              </a:rPr>
              <a:t>Joining the national collaboration</a:t>
            </a:r>
          </a:p>
        </p:txBody>
      </p:sp>
      <p:sp>
        <p:nvSpPr>
          <p:cNvPr id="4" name="Slide Number Placeholder 3"/>
          <p:cNvSpPr>
            <a:spLocks noGrp="1"/>
          </p:cNvSpPr>
          <p:nvPr>
            <p:ph type="sldNum" sz="quarter" idx="10"/>
          </p:nvPr>
        </p:nvSpPr>
        <p:spPr/>
        <p:txBody>
          <a:bodyPr/>
          <a:lstStyle/>
          <a:p>
            <a:fld id="{9C0A7606-0262-44F8-847F-715B744A35EB}" type="slidenum">
              <a:rPr lang="en-GB" smtClean="0"/>
              <a:t>7</a:t>
            </a:fld>
            <a:endParaRPr lang="en-GB"/>
          </a:p>
        </p:txBody>
      </p:sp>
    </p:spTree>
    <p:extLst>
      <p:ext uri="{BB962C8B-B14F-4D97-AF65-F5344CB8AC3E}">
        <p14:creationId xmlns:p14="http://schemas.microsoft.com/office/powerpoint/2010/main" val="363793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C0A7606-0262-44F8-847F-715B744A35EB}" type="slidenum">
              <a:rPr lang="en-GB" smtClean="0"/>
              <a:t>8</a:t>
            </a:fld>
            <a:endParaRPr lang="en-GB"/>
          </a:p>
        </p:txBody>
      </p:sp>
    </p:spTree>
    <p:extLst>
      <p:ext uri="{BB962C8B-B14F-4D97-AF65-F5344CB8AC3E}">
        <p14:creationId xmlns:p14="http://schemas.microsoft.com/office/powerpoint/2010/main" val="3333890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ED7398C-BD68-4993-A795-7030CE58CAE6}"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1405907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D7398C-BD68-4993-A795-7030CE58CAE6}"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3861537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D7398C-BD68-4993-A795-7030CE58CAE6}"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225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D7398C-BD68-4993-A795-7030CE58CAE6}"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14975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D7398C-BD68-4993-A795-7030CE58CAE6}"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168256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ED7398C-BD68-4993-A795-7030CE58CAE6}" type="datetimeFigureOut">
              <a:rPr lang="en-GB" smtClean="0"/>
              <a:t>21/03/2023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334765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ED7398C-BD68-4993-A795-7030CE58CAE6}" type="datetimeFigureOut">
              <a:rPr lang="en-GB" smtClean="0"/>
              <a:t>21/03/2023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125195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D7398C-BD68-4993-A795-7030CE58CAE6}" type="datetimeFigureOut">
              <a:rPr lang="en-GB" smtClean="0"/>
              <a:t>21/03/2023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320575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7398C-BD68-4993-A795-7030CE58CAE6}" type="datetimeFigureOut">
              <a:rPr lang="en-GB" smtClean="0"/>
              <a:t>21/03/2023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241952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D7398C-BD68-4993-A795-7030CE58CAE6}" type="datetimeFigureOut">
              <a:rPr lang="en-GB" smtClean="0"/>
              <a:t>21/03/2023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3748574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D7398C-BD68-4993-A795-7030CE58CAE6}" type="datetimeFigureOut">
              <a:rPr lang="en-GB" smtClean="0"/>
              <a:t>21/03/2023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C17C11-8CEE-4BBA-ACA8-1EDB0AB03294}" type="slidenum">
              <a:rPr lang="en-GB" smtClean="0"/>
              <a:t>‹#›</a:t>
            </a:fld>
            <a:endParaRPr lang="en-GB"/>
          </a:p>
        </p:txBody>
      </p:sp>
    </p:spTree>
    <p:extLst>
      <p:ext uri="{BB962C8B-B14F-4D97-AF65-F5344CB8AC3E}">
        <p14:creationId xmlns:p14="http://schemas.microsoft.com/office/powerpoint/2010/main" val="184665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7398C-BD68-4993-A795-7030CE58CAE6}" type="datetimeFigureOut">
              <a:rPr lang="en-GB" smtClean="0"/>
              <a:t>21/03/2023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17C11-8CEE-4BBA-ACA8-1EDB0AB03294}" type="slidenum">
              <a:rPr lang="en-GB" smtClean="0"/>
              <a:t>‹#›</a:t>
            </a:fld>
            <a:endParaRPr lang="en-GB"/>
          </a:p>
        </p:txBody>
      </p:sp>
    </p:spTree>
    <p:extLst>
      <p:ext uri="{BB962C8B-B14F-4D97-AF65-F5344CB8AC3E}">
        <p14:creationId xmlns:p14="http://schemas.microsoft.com/office/powerpoint/2010/main" val="1217424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1.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hyperlink" Target="https://www.sdsscotland.org.uk/national-sds-collaboration" TargetMode="External"/><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e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freebie.photography/concept/slides/puzzle.htm" TargetMode="External"/><Relationship Id="rId3" Type="http://schemas.openxmlformats.org/officeDocument/2006/relationships/image" Target="../media/image1.jpeg"/><Relationship Id="rId7"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reativecommons.org/licenses/by-sa/3.0/" TargetMode="External"/><Relationship Id="rId5" Type="http://schemas.openxmlformats.org/officeDocument/2006/relationships/hyperlink" Target="https://www.coffeenancy.com/2020/04/group-labels/" TargetMode="Externa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www.pngall.com/green-tick-png" TargetMode="Externa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www.flickr.com/photos/pamhule/4222148117/" TargetMode="External"/><Relationship Id="rId4" Type="http://schemas.openxmlformats.org/officeDocument/2006/relationships/image" Target="../media/image17.jp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www.pngall.com/email-png/download/2977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hyperlink" Target="mailto:sds.team@socialworkscotland.org" TargetMode="External"/><Relationship Id="rId4" Type="http://schemas.openxmlformats.org/officeDocument/2006/relationships/hyperlink" Target="mailto:laurafcowan@socialworkscotland.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sds.team@socialworkscotland.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http://www.socialworkscotland.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40497" y="357370"/>
            <a:ext cx="3262728" cy="1004681"/>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l="35155" t="7440" r="-1256" b="697"/>
          <a:stretch/>
        </p:blipFill>
        <p:spPr>
          <a:xfrm>
            <a:off x="0" y="0"/>
            <a:ext cx="2899064" cy="6858000"/>
          </a:xfrm>
          <a:prstGeom prst="rect">
            <a:avLst/>
          </a:prstGeom>
        </p:spPr>
      </p:pic>
      <p:sp>
        <p:nvSpPr>
          <p:cNvPr id="3" name="Subtitle 2"/>
          <p:cNvSpPr>
            <a:spLocks noGrp="1"/>
          </p:cNvSpPr>
          <p:nvPr>
            <p:ph type="subTitle" idx="1"/>
          </p:nvPr>
        </p:nvSpPr>
        <p:spPr>
          <a:xfrm>
            <a:off x="2887133" y="3126590"/>
            <a:ext cx="8546156" cy="3117273"/>
          </a:xfrm>
        </p:spPr>
        <p:txBody>
          <a:bodyPr vert="horz" lIns="91440" tIns="45720" rIns="91440" bIns="45720" rtlCol="0" anchor="t">
            <a:normAutofit fontScale="92500" lnSpcReduction="20000"/>
          </a:bodyPr>
          <a:lstStyle/>
          <a:p>
            <a:pPr algn="l"/>
            <a:r>
              <a:rPr lang="en-GB" sz="3600" dirty="0">
                <a:solidFill>
                  <a:schemeClr val="tx2"/>
                </a:solidFill>
                <a:latin typeface="Arial" panose="020B0604020202020204" pitchFamily="34" charset="0"/>
                <a:cs typeface="Arial" panose="020B0604020202020204" pitchFamily="34" charset="0"/>
              </a:rPr>
              <a:t>Welcome</a:t>
            </a:r>
          </a:p>
          <a:p>
            <a:pPr algn="l"/>
            <a:endParaRPr lang="en-GB" sz="3600" dirty="0">
              <a:solidFill>
                <a:srgbClr val="0070C0"/>
              </a:solidFill>
              <a:latin typeface="Arial" panose="020B0604020202020204" pitchFamily="34" charset="0"/>
              <a:cs typeface="Arial" panose="020B0604020202020204" pitchFamily="34" charset="0"/>
            </a:endParaRPr>
          </a:p>
          <a:p>
            <a:pPr algn="l"/>
            <a:r>
              <a:rPr lang="en-GB" sz="3600" dirty="0">
                <a:solidFill>
                  <a:srgbClr val="0070C0"/>
                </a:solidFill>
                <a:latin typeface="Arial" panose="020B0604020202020204" pitchFamily="34" charset="0"/>
                <a:cs typeface="Arial" panose="020B0604020202020204" pitchFamily="34" charset="0"/>
              </a:rPr>
              <a:t>Laura Finnan Cowan</a:t>
            </a:r>
          </a:p>
          <a:p>
            <a:pPr algn="l"/>
            <a:r>
              <a:rPr lang="en-GB" sz="3600" dirty="0">
                <a:solidFill>
                  <a:srgbClr val="0070C0"/>
                </a:solidFill>
                <a:latin typeface="Arial" panose="020B0604020202020204" pitchFamily="34" charset="0"/>
                <a:cs typeface="Arial" panose="020B0604020202020204" pitchFamily="34" charset="0"/>
              </a:rPr>
              <a:t>SDS Project Officer</a:t>
            </a:r>
          </a:p>
          <a:p>
            <a:pPr algn="l"/>
            <a:endParaRPr lang="en-GB" sz="3600" dirty="0">
              <a:solidFill>
                <a:srgbClr val="0070C0"/>
              </a:solidFill>
              <a:latin typeface="Arial" panose="020B0604020202020204" pitchFamily="34" charset="0"/>
              <a:cs typeface="Arial" panose="020B0604020202020204" pitchFamily="34" charset="0"/>
            </a:endParaRPr>
          </a:p>
          <a:p>
            <a:pPr algn="l"/>
            <a:endParaRPr lang="en-GB" dirty="0">
              <a:solidFill>
                <a:srgbClr val="FF0000"/>
              </a:solidFill>
              <a:latin typeface="Arial"/>
              <a:cs typeface="Arial"/>
            </a:endParaRPr>
          </a:p>
          <a:p>
            <a:pPr algn="l"/>
            <a:r>
              <a:rPr lang="en-GB" dirty="0">
                <a:latin typeface="Arial"/>
                <a:cs typeface="Arial"/>
              </a:rPr>
              <a:t>March 2023</a:t>
            </a:r>
            <a:endParaRPr lang="en-GB" dirty="0">
              <a:latin typeface="Arial" panose="020B0604020202020204" pitchFamily="34" charset="0"/>
              <a:cs typeface="Arial" panose="020B0604020202020204" pitchFamily="34" charset="0"/>
            </a:endParaRPr>
          </a:p>
        </p:txBody>
      </p:sp>
      <p:sp>
        <p:nvSpPr>
          <p:cNvPr id="2" name="Title 1"/>
          <p:cNvSpPr>
            <a:spLocks noGrp="1"/>
          </p:cNvSpPr>
          <p:nvPr>
            <p:ph type="ctrTitle"/>
          </p:nvPr>
        </p:nvSpPr>
        <p:spPr>
          <a:xfrm>
            <a:off x="2887133" y="1452563"/>
            <a:ext cx="7780867" cy="1583515"/>
          </a:xfrm>
        </p:spPr>
        <p:txBody>
          <a:bodyPr>
            <a:normAutofit/>
          </a:bodyPr>
          <a:lstStyle/>
          <a:p>
            <a:pPr algn="l"/>
            <a:r>
              <a:rPr lang="en-GB" sz="4000" b="1" dirty="0">
                <a:solidFill>
                  <a:schemeClr val="accent1">
                    <a:lumMod val="75000"/>
                  </a:schemeClr>
                </a:solidFill>
                <a:latin typeface="Arial" panose="020B0604020202020204" pitchFamily="34" charset="0"/>
                <a:cs typeface="Arial" panose="020B0604020202020204" pitchFamily="34" charset="0"/>
              </a:rPr>
              <a:t>Reviewing the SDS Standards</a:t>
            </a:r>
            <a:br>
              <a:rPr lang="en-GB" sz="4000" b="1" dirty="0">
                <a:solidFill>
                  <a:schemeClr val="accent1">
                    <a:lumMod val="75000"/>
                  </a:schemeClr>
                </a:solidFill>
                <a:latin typeface="Arial" panose="020B0604020202020204" pitchFamily="34" charset="0"/>
                <a:cs typeface="Arial" panose="020B0604020202020204" pitchFamily="34" charset="0"/>
              </a:rPr>
            </a:br>
            <a:endParaRPr lang="en-GB" sz="4000" b="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284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391" y="1618674"/>
            <a:ext cx="3262728" cy="1004681"/>
          </a:xfrm>
          <a:prstGeom prst="rect">
            <a:avLst/>
          </a:prstGeom>
        </p:spPr>
      </p:pic>
      <p:sp>
        <p:nvSpPr>
          <p:cNvPr id="2" name="Title 1"/>
          <p:cNvSpPr>
            <a:spLocks noGrp="1"/>
          </p:cNvSpPr>
          <p:nvPr>
            <p:ph type="ctrTitle"/>
          </p:nvPr>
        </p:nvSpPr>
        <p:spPr>
          <a:xfrm>
            <a:off x="286327" y="222296"/>
            <a:ext cx="8589818" cy="778289"/>
          </a:xfrm>
        </p:spPr>
        <p:txBody>
          <a:bodyPr>
            <a:normAutofit/>
          </a:bodyPr>
          <a:lstStyle/>
          <a:p>
            <a:pPr algn="l"/>
            <a:r>
              <a:rPr lang="en-GB" sz="3600" b="1">
                <a:solidFill>
                  <a:schemeClr val="accent1">
                    <a:lumMod val="75000"/>
                  </a:schemeClr>
                </a:solidFill>
                <a:latin typeface="Arial"/>
                <a:cs typeface="Arial"/>
              </a:rPr>
              <a:t>National SDS Collaboration</a:t>
            </a:r>
            <a:endParaRPr lang="en-GB" sz="3600" b="1">
              <a:solidFill>
                <a:schemeClr val="accent1">
                  <a:lumMod val="75000"/>
                </a:schemeClr>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4637" y="1234446"/>
            <a:ext cx="4128398" cy="840692"/>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83709" y="2126019"/>
            <a:ext cx="3239927" cy="841307"/>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44103" y="4120694"/>
            <a:ext cx="3503794" cy="485371"/>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61339" y="2792427"/>
            <a:ext cx="3085298" cy="1367816"/>
          </a:xfrm>
          <a:prstGeom prst="rect">
            <a:avLst/>
          </a:prstGeom>
        </p:spPr>
      </p:pic>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0691" y="4036799"/>
            <a:ext cx="4510313" cy="1935395"/>
          </a:xfrm>
          <a:prstGeom prst="rect">
            <a:avLst/>
          </a:prstGeom>
        </p:spPr>
      </p:pic>
      <p:pic>
        <p:nvPicPr>
          <p:cNvPr id="11" name="Picture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80685" y="3053818"/>
            <a:ext cx="4097426" cy="841937"/>
          </a:xfrm>
          <a:prstGeom prst="rect">
            <a:avLst/>
          </a:prstGeom>
        </p:spPr>
      </p:pic>
      <p:pic>
        <p:nvPicPr>
          <p:cNvPr id="12" name="Picture 1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76194" y="1423956"/>
            <a:ext cx="1878674" cy="1294665"/>
          </a:xfrm>
          <a:prstGeom prst="rect">
            <a:avLst/>
          </a:prstGeom>
        </p:spPr>
      </p:pic>
      <p:pic>
        <p:nvPicPr>
          <p:cNvPr id="1026" name="Picture 2" descr="Carers.or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24338" y="3238891"/>
            <a:ext cx="104775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12"/>
          <a:stretch>
            <a:fillRect/>
          </a:stretch>
        </p:blipFill>
        <p:spPr>
          <a:xfrm>
            <a:off x="5379315" y="4901083"/>
            <a:ext cx="2295525" cy="476250"/>
          </a:xfrm>
          <a:prstGeom prst="rect">
            <a:avLst/>
          </a:prstGeom>
        </p:spPr>
      </p:pic>
      <p:pic>
        <p:nvPicPr>
          <p:cNvPr id="15" name="Picture 14"/>
          <p:cNvPicPr>
            <a:picLocks noChangeAspect="1"/>
          </p:cNvPicPr>
          <p:nvPr/>
        </p:nvPicPr>
        <p:blipFill>
          <a:blip r:embed="rId13"/>
          <a:stretch>
            <a:fillRect/>
          </a:stretch>
        </p:blipFill>
        <p:spPr>
          <a:xfrm>
            <a:off x="8156547" y="4455278"/>
            <a:ext cx="3231465" cy="1675574"/>
          </a:xfrm>
          <a:prstGeom prst="rect">
            <a:avLst/>
          </a:prstGeom>
        </p:spPr>
      </p:pic>
      <p:pic>
        <p:nvPicPr>
          <p:cNvPr id="5" name="Picture 7" descr="Icon&#10;&#10;Description automatically generated">
            <a:extLst>
              <a:ext uri="{FF2B5EF4-FFF2-40B4-BE49-F238E27FC236}">
                <a16:creationId xmlns:a16="http://schemas.microsoft.com/office/drawing/2014/main" id="{40164BF9-9F86-8E22-F59D-5DA6F03D6F72}"/>
              </a:ext>
            </a:extLst>
          </p:cNvPr>
          <p:cNvPicPr>
            <a:picLocks noChangeAspect="1"/>
          </p:cNvPicPr>
          <p:nvPr/>
        </p:nvPicPr>
        <p:blipFill>
          <a:blip r:embed="rId14"/>
          <a:stretch>
            <a:fillRect/>
          </a:stretch>
        </p:blipFill>
        <p:spPr>
          <a:xfrm>
            <a:off x="7152574" y="41132"/>
            <a:ext cx="1790464" cy="1820459"/>
          </a:xfrm>
          <a:prstGeom prst="rect">
            <a:avLst/>
          </a:prstGeom>
        </p:spPr>
      </p:pic>
      <p:sp>
        <p:nvSpPr>
          <p:cNvPr id="8" name="TextBox 7">
            <a:extLst>
              <a:ext uri="{FF2B5EF4-FFF2-40B4-BE49-F238E27FC236}">
                <a16:creationId xmlns:a16="http://schemas.microsoft.com/office/drawing/2014/main" id="{B5374CCB-D696-7A7D-9426-1A981087DBA2}"/>
              </a:ext>
            </a:extLst>
          </p:cNvPr>
          <p:cNvSpPr txBox="1"/>
          <p:nvPr/>
        </p:nvSpPr>
        <p:spPr>
          <a:xfrm>
            <a:off x="284391" y="5838259"/>
            <a:ext cx="841917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ea typeface="+mn-lt"/>
                <a:cs typeface="+mn-lt"/>
                <a:hlinkClick r:id="rId15"/>
              </a:rPr>
              <a:t>https://www.sdsscotland.org.uk/national-sds-collaboration</a:t>
            </a:r>
            <a:r>
              <a:rPr lang="en-US" sz="2400" b="1">
                <a:ea typeface="+mn-lt"/>
                <a:cs typeface="+mn-lt"/>
              </a:rPr>
              <a:t> </a:t>
            </a:r>
            <a:endParaRPr lang="en-US" sz="2400" b="1">
              <a:cs typeface="Calibri"/>
            </a:endParaRPr>
          </a:p>
        </p:txBody>
      </p:sp>
    </p:spTree>
    <p:extLst>
      <p:ext uri="{BB962C8B-B14F-4D97-AF65-F5344CB8AC3E}">
        <p14:creationId xmlns:p14="http://schemas.microsoft.com/office/powerpoint/2010/main" val="1214637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817" y="587500"/>
            <a:ext cx="6257730" cy="897391"/>
          </a:xfrm>
        </p:spPr>
        <p:txBody>
          <a:bodyPr>
            <a:normAutofit/>
          </a:bodyPr>
          <a:lstStyle/>
          <a:p>
            <a:pPr algn="l"/>
            <a:r>
              <a:rPr lang="en-GB" sz="3600" b="1">
                <a:solidFill>
                  <a:schemeClr val="accent1">
                    <a:lumMod val="75000"/>
                  </a:schemeClr>
                </a:solidFill>
                <a:latin typeface="Arial" panose="020B0604020202020204" pitchFamily="34" charset="0"/>
                <a:cs typeface="Arial" panose="020B0604020202020204" pitchFamily="34" charset="0"/>
              </a:rPr>
              <a:t>Key ingredients</a:t>
            </a:r>
          </a:p>
        </p:txBody>
      </p:sp>
      <p:sp>
        <p:nvSpPr>
          <p:cNvPr id="3" name="Subtitle 2"/>
          <p:cNvSpPr>
            <a:spLocks noGrp="1"/>
          </p:cNvSpPr>
          <p:nvPr>
            <p:ph type="subTitle" idx="1"/>
          </p:nvPr>
        </p:nvSpPr>
        <p:spPr>
          <a:xfrm>
            <a:off x="755121" y="2609143"/>
            <a:ext cx="5340879" cy="3661357"/>
          </a:xfrm>
        </p:spPr>
        <p:txBody>
          <a:bodyPr>
            <a:normAutofit/>
          </a:bodyPr>
          <a:lstStyle/>
          <a:p>
            <a:pPr marL="342900" lvl="0" indent="-342900" algn="l">
              <a:lnSpc>
                <a:spcPct val="107000"/>
              </a:lnSpc>
              <a:spcBef>
                <a:spcPts val="600"/>
              </a:spcBef>
              <a:spcAft>
                <a:spcPts val="600"/>
              </a:spcAft>
              <a:buFont typeface="+mj-lt"/>
              <a:buAutoNum type="arabicPeriod"/>
            </a:pPr>
            <a:r>
              <a:rPr lang="en-US" sz="2200">
                <a:effectLst/>
                <a:latin typeface="Arial" panose="020B0604020202020204" pitchFamily="34" charset="0"/>
                <a:ea typeface="Calibri" panose="020F0502020204030204" pitchFamily="34" charset="0"/>
                <a:cs typeface="Arial" panose="020B0604020202020204" pitchFamily="34" charset="0"/>
              </a:rPr>
              <a:t>Access to independent support and advocacy</a:t>
            </a:r>
            <a:endParaRPr lang="en-GB" sz="220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07000"/>
              </a:lnSpc>
              <a:spcBef>
                <a:spcPts val="600"/>
              </a:spcBef>
              <a:spcAft>
                <a:spcPts val="600"/>
              </a:spcAft>
              <a:buFont typeface="+mj-lt"/>
              <a:buAutoNum type="arabicPeriod"/>
            </a:pPr>
            <a:r>
              <a:rPr lang="en-US" sz="2200">
                <a:effectLst/>
                <a:latin typeface="Arial" panose="020B0604020202020204" pitchFamily="34" charset="0"/>
                <a:ea typeface="Calibri" panose="020F0502020204030204" pitchFamily="34" charset="0"/>
                <a:cs typeface="Arial" panose="020B0604020202020204" pitchFamily="34" charset="0"/>
              </a:rPr>
              <a:t>Early help and support</a:t>
            </a:r>
            <a:endParaRPr lang="en-GB" sz="220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07000"/>
              </a:lnSpc>
              <a:spcBef>
                <a:spcPts val="600"/>
              </a:spcBef>
              <a:spcAft>
                <a:spcPts val="600"/>
              </a:spcAft>
              <a:buFont typeface="+mj-lt"/>
              <a:buAutoNum type="arabicPeriod"/>
            </a:pPr>
            <a:r>
              <a:rPr lang="en-US" sz="2200">
                <a:effectLst/>
                <a:latin typeface="Arial" panose="020B0604020202020204" pitchFamily="34" charset="0"/>
                <a:ea typeface="Calibri" panose="020F0502020204030204" pitchFamily="34" charset="0"/>
                <a:cs typeface="Arial" panose="020B0604020202020204" pitchFamily="34" charset="0"/>
              </a:rPr>
              <a:t>Strength and asset-based approaches</a:t>
            </a:r>
            <a:endParaRPr lang="en-GB" sz="220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07000"/>
              </a:lnSpc>
              <a:spcBef>
                <a:spcPts val="600"/>
              </a:spcBef>
              <a:spcAft>
                <a:spcPts val="600"/>
              </a:spcAft>
              <a:buFont typeface="+mj-lt"/>
              <a:buAutoNum type="arabicPeriod"/>
            </a:pPr>
            <a:r>
              <a:rPr lang="en-US" sz="2200">
                <a:effectLst/>
                <a:latin typeface="Arial" panose="020B0604020202020204" pitchFamily="34" charset="0"/>
                <a:ea typeface="Calibri" panose="020F0502020204030204" pitchFamily="34" charset="0"/>
                <a:cs typeface="Arial" panose="020B0604020202020204" pitchFamily="34" charset="0"/>
              </a:rPr>
              <a:t>Outcome monitoring</a:t>
            </a:r>
            <a:endParaRPr lang="en-GB" sz="220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07000"/>
              </a:lnSpc>
              <a:spcBef>
                <a:spcPts val="600"/>
              </a:spcBef>
              <a:spcAft>
                <a:spcPts val="600"/>
              </a:spcAft>
              <a:buFont typeface="+mj-lt"/>
              <a:buAutoNum type="arabicPeriod"/>
            </a:pPr>
            <a:r>
              <a:rPr lang="en-US" sz="2200">
                <a:effectLst/>
                <a:latin typeface="Arial" panose="020B0604020202020204" pitchFamily="34" charset="0"/>
                <a:ea typeface="Calibri" panose="020F0502020204030204" pitchFamily="34" charset="0"/>
                <a:cs typeface="Arial" panose="020B0604020202020204" pitchFamily="34" charset="0"/>
              </a:rPr>
              <a:t>Accountability</a:t>
            </a:r>
            <a:endParaRPr lang="en-GB" sz="220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07000"/>
              </a:lnSpc>
              <a:spcBef>
                <a:spcPts val="600"/>
              </a:spcBef>
              <a:spcAft>
                <a:spcPts val="600"/>
              </a:spcAft>
              <a:buFont typeface="+mj-lt"/>
              <a:buAutoNum type="arabicPeriod"/>
            </a:pPr>
            <a:r>
              <a:rPr lang="en-US" sz="2200">
                <a:effectLst/>
                <a:latin typeface="Arial" panose="020B0604020202020204" pitchFamily="34" charset="0"/>
                <a:ea typeface="Calibri" panose="020F0502020204030204" pitchFamily="34" charset="0"/>
                <a:cs typeface="Arial" panose="020B0604020202020204" pitchFamily="34" charset="0"/>
              </a:rPr>
              <a:t>Risk enablement</a:t>
            </a:r>
            <a:endParaRPr lang="en-GB" sz="2200">
              <a:effectLst/>
              <a:latin typeface="Arial" panose="020B0604020202020204" pitchFamily="34" charset="0"/>
              <a:ea typeface="Calibri" panose="020F0502020204030204" pitchFamily="34" charset="0"/>
              <a:cs typeface="Arial" panose="020B0604020202020204" pitchFamily="34" charset="0"/>
            </a:endParaRPr>
          </a:p>
          <a:p>
            <a:pPr algn="l"/>
            <a:endParaRPr lang="en-GB">
              <a:solidFill>
                <a:schemeClr val="tx2"/>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40497" y="357370"/>
            <a:ext cx="3262728" cy="1004681"/>
          </a:xfrm>
          <a:prstGeom prst="rect">
            <a:avLst/>
          </a:prstGeom>
        </p:spPr>
      </p:pic>
      <p:sp>
        <p:nvSpPr>
          <p:cNvPr id="5" name="Subtitle 2">
            <a:extLst>
              <a:ext uri="{FF2B5EF4-FFF2-40B4-BE49-F238E27FC236}">
                <a16:creationId xmlns:a16="http://schemas.microsoft.com/office/drawing/2014/main" id="{4209E030-5ED9-4EEE-A145-2E804501D440}"/>
              </a:ext>
            </a:extLst>
          </p:cNvPr>
          <p:cNvSpPr txBox="1">
            <a:spLocks/>
          </p:cNvSpPr>
          <p:nvPr/>
        </p:nvSpPr>
        <p:spPr>
          <a:xfrm>
            <a:off x="6253245" y="2609143"/>
            <a:ext cx="5340879" cy="366135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7000"/>
              </a:lnSpc>
              <a:spcBef>
                <a:spcPts val="600"/>
              </a:spcBef>
              <a:spcAft>
                <a:spcPts val="600"/>
              </a:spcAft>
            </a:pPr>
            <a:r>
              <a:rPr lang="en-US" sz="2200" dirty="0">
                <a:latin typeface="Arial" panose="020B0604020202020204" pitchFamily="34" charset="0"/>
                <a:ea typeface="Calibri" panose="020F0502020204030204" pitchFamily="34" charset="0"/>
                <a:cs typeface="Arial" panose="020B0604020202020204" pitchFamily="34" charset="0"/>
              </a:rPr>
              <a:t>7.  Flexible and outcome focused commissioning</a:t>
            </a:r>
          </a:p>
          <a:p>
            <a:pPr marL="342900" indent="-342900" algn="l">
              <a:lnSpc>
                <a:spcPct val="107000"/>
              </a:lnSpc>
              <a:spcBef>
                <a:spcPts val="600"/>
              </a:spcBef>
              <a:spcAft>
                <a:spcPts val="600"/>
              </a:spcAft>
              <a:buAutoNum type="arabicPeriod" startAt="8"/>
            </a:pPr>
            <a:r>
              <a:rPr lang="en-US" sz="2200" dirty="0">
                <a:latin typeface="Arial" panose="020B0604020202020204" pitchFamily="34" charset="0"/>
                <a:ea typeface="Calibri" panose="020F0502020204030204" pitchFamily="34" charset="0"/>
                <a:cs typeface="Arial" panose="020B0604020202020204" pitchFamily="34" charset="0"/>
              </a:rPr>
              <a:t>Worker autonomy</a:t>
            </a:r>
          </a:p>
          <a:p>
            <a:pPr algn="l">
              <a:lnSpc>
                <a:spcPct val="107000"/>
              </a:lnSpc>
              <a:spcBef>
                <a:spcPts val="600"/>
              </a:spcBef>
              <a:spcAft>
                <a:spcPts val="600"/>
              </a:spcAft>
            </a:pPr>
            <a:r>
              <a:rPr lang="en-GB" sz="2200" dirty="0">
                <a:latin typeface="Arial" panose="020B0604020202020204" pitchFamily="34" charset="0"/>
                <a:ea typeface="Calibri" panose="020F0502020204030204" pitchFamily="34" charset="0"/>
                <a:cs typeface="Arial" panose="020B0604020202020204" pitchFamily="34" charset="0"/>
              </a:rPr>
              <a:t>9.  </a:t>
            </a:r>
            <a:r>
              <a:rPr lang="en-US" sz="2200" dirty="0">
                <a:latin typeface="Arial" panose="020B0604020202020204" pitchFamily="34" charset="0"/>
                <a:ea typeface="Calibri" panose="020F0502020204030204" pitchFamily="34" charset="0"/>
                <a:cs typeface="Arial" panose="020B0604020202020204" pitchFamily="34" charset="0"/>
              </a:rPr>
              <a:t>Transparency</a:t>
            </a:r>
            <a:endParaRPr lang="en-GB" sz="2200" dirty="0">
              <a:latin typeface="Arial" panose="020B0604020202020204" pitchFamily="34" charset="0"/>
              <a:ea typeface="Calibri" panose="020F0502020204030204" pitchFamily="34" charset="0"/>
              <a:cs typeface="Arial" panose="020B0604020202020204" pitchFamily="34" charset="0"/>
            </a:endParaRPr>
          </a:p>
          <a:p>
            <a:pPr algn="l">
              <a:lnSpc>
                <a:spcPct val="107000"/>
              </a:lnSpc>
              <a:spcBef>
                <a:spcPts val="600"/>
              </a:spcBef>
              <a:spcAft>
                <a:spcPts val="600"/>
              </a:spcAft>
            </a:pPr>
            <a:r>
              <a:rPr lang="en-US" sz="2200" dirty="0">
                <a:latin typeface="Arial" panose="020B0604020202020204" pitchFamily="34" charset="0"/>
                <a:ea typeface="Calibri" panose="020F0502020204030204" pitchFamily="34" charset="0"/>
                <a:cs typeface="Arial" panose="020B0604020202020204" pitchFamily="34" charset="0"/>
              </a:rPr>
              <a:t>10. Early planning for transitions</a:t>
            </a:r>
            <a:endParaRPr lang="en-GB" sz="2200" dirty="0">
              <a:latin typeface="Arial" panose="020B0604020202020204" pitchFamily="34" charset="0"/>
              <a:ea typeface="Calibri" panose="020F0502020204030204" pitchFamily="34" charset="0"/>
              <a:cs typeface="Arial" panose="020B0604020202020204" pitchFamily="34" charset="0"/>
            </a:endParaRPr>
          </a:p>
          <a:p>
            <a:pPr algn="l">
              <a:lnSpc>
                <a:spcPct val="107000"/>
              </a:lnSpc>
              <a:spcBef>
                <a:spcPts val="600"/>
              </a:spcBef>
              <a:spcAft>
                <a:spcPts val="600"/>
              </a:spcAft>
            </a:pPr>
            <a:r>
              <a:rPr lang="en-US" sz="2200" dirty="0">
                <a:latin typeface="Arial" panose="020B0604020202020204" pitchFamily="34" charset="0"/>
                <a:ea typeface="Calibri" panose="020F0502020204030204" pitchFamily="34" charset="0"/>
                <a:cs typeface="Arial" panose="020B0604020202020204" pitchFamily="34" charset="0"/>
              </a:rPr>
              <a:t>11. Consistency of care</a:t>
            </a:r>
            <a:endParaRPr lang="en-GB" sz="2200" dirty="0">
              <a:latin typeface="Arial" panose="020B0604020202020204" pitchFamily="34" charset="0"/>
              <a:ea typeface="Calibri" panose="020F0502020204030204" pitchFamily="34" charset="0"/>
              <a:cs typeface="Arial" panose="020B0604020202020204" pitchFamily="34" charset="0"/>
            </a:endParaRPr>
          </a:p>
          <a:p>
            <a:pPr algn="l">
              <a:lnSpc>
                <a:spcPct val="107000"/>
              </a:lnSpc>
              <a:spcBef>
                <a:spcPts val="600"/>
              </a:spcBef>
              <a:spcAft>
                <a:spcPts val="600"/>
              </a:spcAft>
            </a:pPr>
            <a:r>
              <a:rPr lang="en-US" sz="2200" dirty="0">
                <a:latin typeface="Arial" panose="020B0604020202020204" pitchFamily="34" charset="0"/>
                <a:ea typeface="Calibri" panose="020F0502020204030204" pitchFamily="34" charset="0"/>
                <a:cs typeface="Arial" panose="020B0604020202020204" pitchFamily="34" charset="0"/>
              </a:rPr>
              <a:t>12.  Access to budgets</a:t>
            </a:r>
            <a:endParaRPr lang="en-GB" sz="2200" dirty="0">
              <a:latin typeface="Arial" panose="020B0604020202020204" pitchFamily="34" charset="0"/>
              <a:ea typeface="Calibri" panose="020F0502020204030204" pitchFamily="34" charset="0"/>
              <a:cs typeface="Arial" panose="020B0604020202020204" pitchFamily="34" charset="0"/>
            </a:endParaRPr>
          </a:p>
          <a:p>
            <a:pPr algn="l"/>
            <a:endParaRPr lang="en-GB" dirty="0">
              <a:solidFill>
                <a:schemeClr val="tx2"/>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196B9B39-400F-47E0-878F-FEB12F31A90B}"/>
              </a:ext>
            </a:extLst>
          </p:cNvPr>
          <p:cNvSpPr txBox="1"/>
          <p:nvPr/>
        </p:nvSpPr>
        <p:spPr>
          <a:xfrm>
            <a:off x="679816" y="1689497"/>
            <a:ext cx="11219575" cy="456022"/>
          </a:xfrm>
          <a:prstGeom prst="rect">
            <a:avLst/>
          </a:prstGeom>
          <a:noFill/>
        </p:spPr>
        <p:txBody>
          <a:bodyPr wrap="square">
            <a:spAutoFit/>
          </a:bodyPr>
          <a:lstStyle/>
          <a:p>
            <a:pPr algn="l">
              <a:lnSpc>
                <a:spcPct val="106000"/>
              </a:lnSpc>
              <a:spcAft>
                <a:spcPts val="800"/>
              </a:spcAft>
            </a:pPr>
            <a:r>
              <a:rPr lang="en-US" sz="2400">
                <a:effectLst/>
                <a:latin typeface="Arial" panose="020B0604020202020204" pitchFamily="34" charset="0"/>
                <a:ea typeface="Calibri" panose="020F0502020204030204" pitchFamily="34" charset="0"/>
                <a:cs typeface="Arial" panose="020B0604020202020204" pitchFamily="34" charset="0"/>
              </a:rPr>
              <a:t>The SDS standards* reflect the </a:t>
            </a:r>
            <a:r>
              <a:rPr lang="en-US" sz="2400" b="1">
                <a:effectLst/>
                <a:latin typeface="Arial" panose="020B0604020202020204" pitchFamily="34" charset="0"/>
                <a:ea typeface="Calibri" panose="020F0502020204030204" pitchFamily="34" charset="0"/>
                <a:cs typeface="Arial" panose="020B0604020202020204" pitchFamily="34" charset="0"/>
              </a:rPr>
              <a:t>key ingredients</a:t>
            </a:r>
            <a:r>
              <a:rPr lang="en-US" sz="2400">
                <a:effectLst/>
                <a:latin typeface="Arial" panose="020B0604020202020204" pitchFamily="34" charset="0"/>
                <a:ea typeface="Calibri" panose="020F0502020204030204" pitchFamily="34" charset="0"/>
                <a:cs typeface="Arial" panose="020B0604020202020204" pitchFamily="34" charset="0"/>
              </a:rPr>
              <a:t> required for SDS to work well: </a:t>
            </a:r>
            <a:endParaRPr lang="en-GB" sz="240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D6FCBEEA-A276-4C0E-A6FE-AA301EDAAAAD}"/>
              </a:ext>
            </a:extLst>
          </p:cNvPr>
          <p:cNvSpPr txBox="1"/>
          <p:nvPr/>
        </p:nvSpPr>
        <p:spPr>
          <a:xfrm>
            <a:off x="865630" y="6218040"/>
            <a:ext cx="1103376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effectLst/>
                <a:latin typeface="Arial" panose="020B0604020202020204" pitchFamily="34" charset="0"/>
                <a:ea typeface="Calibri" panose="020F0502020204030204" pitchFamily="34" charset="0"/>
                <a:cs typeface="Arial" panose="020B0604020202020204" pitchFamily="34" charset="0"/>
              </a:rPr>
              <a:t>*https://www.gov.scot/publications/self-directed-support-framework-standards-including-practice-statements-core-components/documents/</a:t>
            </a:r>
            <a:r>
              <a:rPr lang="en-US" sz="1400">
                <a:effectLst/>
                <a:latin typeface="Arial" panose="020B0604020202020204" pitchFamily="34" charset="0"/>
                <a:ea typeface="Calibri" panose="020F0502020204030204" pitchFamily="34" charset="0"/>
                <a:cs typeface="Arial" panose="020B0604020202020204" pitchFamily="34" charset="0"/>
              </a:rPr>
              <a:t> </a:t>
            </a:r>
            <a:endParaRPr lang="en-GB" sz="140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503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817" y="587500"/>
            <a:ext cx="6906094" cy="897391"/>
          </a:xfrm>
        </p:spPr>
        <p:txBody>
          <a:bodyPr>
            <a:normAutofit/>
          </a:bodyPr>
          <a:lstStyle/>
          <a:p>
            <a:pPr algn="l"/>
            <a:r>
              <a:rPr lang="en-GB" sz="3600" b="1" dirty="0">
                <a:solidFill>
                  <a:schemeClr val="accent1">
                    <a:lumMod val="75000"/>
                  </a:schemeClr>
                </a:solidFill>
                <a:latin typeface="Arial" panose="020B0604020202020204" pitchFamily="34" charset="0"/>
                <a:cs typeface="Arial" panose="020B0604020202020204" pitchFamily="34" charset="0"/>
              </a:rPr>
              <a:t>Reviewing the SDS Standards</a:t>
            </a:r>
          </a:p>
        </p:txBody>
      </p:sp>
      <p:sp>
        <p:nvSpPr>
          <p:cNvPr id="3" name="Subtitle 2"/>
          <p:cNvSpPr>
            <a:spLocks noGrp="1"/>
          </p:cNvSpPr>
          <p:nvPr>
            <p:ph type="subTitle" idx="1"/>
          </p:nvPr>
        </p:nvSpPr>
        <p:spPr>
          <a:xfrm>
            <a:off x="679817" y="1693016"/>
            <a:ext cx="9477058" cy="4577484"/>
          </a:xfrm>
        </p:spPr>
        <p:txBody>
          <a:bodyPr>
            <a:normAutofit/>
          </a:bodyPr>
          <a:lstStyle/>
          <a:p>
            <a:pPr algn="l"/>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800" dirty="0">
                <a:solidFill>
                  <a:schemeClr val="tx2"/>
                </a:solidFill>
                <a:latin typeface="Arial" panose="020B0604020202020204" pitchFamily="34" charset="0"/>
                <a:cs typeface="Arial" panose="020B0604020202020204" pitchFamily="34" charset="0"/>
              </a:rPr>
              <a:t>Are the SDS Standards inclusive of everyone?</a:t>
            </a:r>
          </a:p>
          <a:p>
            <a:pPr algn="l"/>
            <a:r>
              <a:rPr lang="en-GB" sz="2800" dirty="0">
                <a:solidFill>
                  <a:schemeClr val="tx2"/>
                </a:solidFill>
                <a:latin typeface="Arial" panose="020B0604020202020204" pitchFamily="34" charset="0"/>
                <a:cs typeface="Arial" panose="020B0604020202020204" pitchFamily="34" charset="0"/>
              </a:rPr>
              <a:t>(let’s look at Standard 11. Consistency of </a:t>
            </a:r>
          </a:p>
          <a:p>
            <a:pPr algn="l"/>
            <a:r>
              <a:rPr lang="en-GB" sz="2800" dirty="0">
                <a:solidFill>
                  <a:schemeClr val="tx2"/>
                </a:solidFill>
                <a:latin typeface="Arial" panose="020B0604020202020204" pitchFamily="34" charset="0"/>
                <a:cs typeface="Arial" panose="020B0604020202020204" pitchFamily="34" charset="0"/>
              </a:rPr>
              <a:t>Practice)</a:t>
            </a:r>
          </a:p>
          <a:p>
            <a:pPr algn="l"/>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800" dirty="0">
                <a:solidFill>
                  <a:schemeClr val="tx2"/>
                </a:solidFill>
                <a:latin typeface="Arial" panose="020B0604020202020204" pitchFamily="34" charset="0"/>
                <a:cs typeface="Arial" panose="020B0604020202020204" pitchFamily="34" charset="0"/>
              </a:rPr>
              <a:t>Who should the SDS Standards be for?</a:t>
            </a:r>
          </a:p>
          <a:p>
            <a:pPr algn="l"/>
            <a:endParaRPr lang="en-GB" sz="2800" dirty="0">
              <a:solidFill>
                <a:schemeClr val="tx2"/>
              </a:solidFill>
              <a:latin typeface="Arial" panose="020B0604020202020204" pitchFamily="34" charset="0"/>
              <a:cs typeface="Arial" panose="020B0604020202020204" pitchFamily="34" charset="0"/>
            </a:endParaRPr>
          </a:p>
          <a:p>
            <a:pPr algn="l"/>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800" dirty="0">
                <a:solidFill>
                  <a:schemeClr val="tx2"/>
                </a:solidFill>
                <a:latin typeface="Arial" panose="020B0604020202020204" pitchFamily="34" charset="0"/>
                <a:cs typeface="Arial" panose="020B0604020202020204" pitchFamily="34" charset="0"/>
              </a:rPr>
              <a:t>Is anything missing from the SDS Standards?</a:t>
            </a: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70576" y="303227"/>
            <a:ext cx="3262728" cy="1004681"/>
          </a:xfrm>
          <a:prstGeom prst="rect">
            <a:avLst/>
          </a:prstGeom>
        </p:spPr>
      </p:pic>
      <p:pic>
        <p:nvPicPr>
          <p:cNvPr id="9" name="Picture 8">
            <a:extLst>
              <a:ext uri="{FF2B5EF4-FFF2-40B4-BE49-F238E27FC236}">
                <a16:creationId xmlns:a16="http://schemas.microsoft.com/office/drawing/2014/main" id="{66CCE762-1D80-4C5E-9189-EAF613C6BAAF}"/>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817915" y="1457908"/>
            <a:ext cx="2421585" cy="2421585"/>
          </a:xfrm>
          <a:prstGeom prst="rect">
            <a:avLst/>
          </a:prstGeom>
        </p:spPr>
      </p:pic>
      <p:sp>
        <p:nvSpPr>
          <p:cNvPr id="10" name="TextBox 9">
            <a:extLst>
              <a:ext uri="{FF2B5EF4-FFF2-40B4-BE49-F238E27FC236}">
                <a16:creationId xmlns:a16="http://schemas.microsoft.com/office/drawing/2014/main" id="{EAE9034D-F000-445F-9D8C-C9845AADE76A}"/>
              </a:ext>
            </a:extLst>
          </p:cNvPr>
          <p:cNvSpPr txBox="1"/>
          <p:nvPr/>
        </p:nvSpPr>
        <p:spPr>
          <a:xfrm>
            <a:off x="2817000" y="7008000"/>
            <a:ext cx="6858000" cy="230832"/>
          </a:xfrm>
          <a:prstGeom prst="rect">
            <a:avLst/>
          </a:prstGeom>
          <a:noFill/>
        </p:spPr>
        <p:txBody>
          <a:bodyPr wrap="square" rtlCol="0">
            <a:spAutoFit/>
          </a:bodyPr>
          <a:lstStyle/>
          <a:p>
            <a:r>
              <a:rPr lang="en-GB" sz="900">
                <a:hlinkClick r:id="rId5" tooltip="https://www.coffeenancy.com/2020/04/group-labels/"/>
              </a:rPr>
              <a:t>This Photo</a:t>
            </a:r>
            <a:r>
              <a:rPr lang="en-GB" sz="900"/>
              <a:t> by Unknown Author is licensed under </a:t>
            </a:r>
            <a:r>
              <a:rPr lang="en-GB" sz="900">
                <a:hlinkClick r:id="rId6" tooltip="https://creativecommons.org/licenses/by-sa/3.0/"/>
              </a:rPr>
              <a:t>CC BY-SA</a:t>
            </a:r>
            <a:endParaRPr lang="en-GB" sz="900"/>
          </a:p>
        </p:txBody>
      </p:sp>
      <p:pic>
        <p:nvPicPr>
          <p:cNvPr id="12" name="Picture 11">
            <a:extLst>
              <a:ext uri="{FF2B5EF4-FFF2-40B4-BE49-F238E27FC236}">
                <a16:creationId xmlns:a16="http://schemas.microsoft.com/office/drawing/2014/main" id="{CC6F862D-D0F3-43ED-947F-C251834D2404}"/>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8780466" y="4264601"/>
            <a:ext cx="2814020" cy="1872349"/>
          </a:xfrm>
          <a:prstGeom prst="rect">
            <a:avLst/>
          </a:prstGeom>
        </p:spPr>
      </p:pic>
    </p:spTree>
    <p:extLst>
      <p:ext uri="{BB962C8B-B14F-4D97-AF65-F5344CB8AC3E}">
        <p14:creationId xmlns:p14="http://schemas.microsoft.com/office/powerpoint/2010/main" val="3090161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817" y="756229"/>
            <a:ext cx="7860680" cy="897391"/>
          </a:xfrm>
        </p:spPr>
        <p:txBody>
          <a:bodyPr>
            <a:normAutofit fontScale="90000"/>
          </a:bodyPr>
          <a:lstStyle/>
          <a:p>
            <a:pPr algn="l"/>
            <a:br>
              <a:rPr lang="en-GB" sz="4000" b="1" dirty="0"/>
            </a:br>
            <a:br>
              <a:rPr lang="en-GB" sz="4000" b="1" dirty="0"/>
            </a:br>
            <a:br>
              <a:rPr lang="en-GB" sz="4000" b="1" dirty="0">
                <a:solidFill>
                  <a:srgbClr val="0070C0"/>
                </a:solidFill>
                <a:latin typeface="Arial" panose="020B0604020202020204" pitchFamily="34" charset="0"/>
                <a:cs typeface="Arial" panose="020B0604020202020204" pitchFamily="34" charset="0"/>
              </a:rPr>
            </a:br>
            <a:r>
              <a:rPr lang="en-GB" sz="4000" b="1" dirty="0">
                <a:solidFill>
                  <a:srgbClr val="0070C0"/>
                </a:solidFill>
                <a:latin typeface="Arial" panose="020B0604020202020204" pitchFamily="34" charset="0"/>
                <a:cs typeface="Arial" panose="020B0604020202020204" pitchFamily="34" charset="0"/>
              </a:rPr>
              <a:t>Standard 11</a:t>
            </a:r>
            <a:br>
              <a:rPr lang="en-GB" sz="4000" b="1" dirty="0">
                <a:solidFill>
                  <a:srgbClr val="0070C0"/>
                </a:solidFill>
                <a:latin typeface="Arial" panose="020B0604020202020204" pitchFamily="34" charset="0"/>
                <a:cs typeface="Arial" panose="020B0604020202020204" pitchFamily="34" charset="0"/>
              </a:rPr>
            </a:br>
            <a:r>
              <a:rPr lang="en-GB" sz="4000" b="1" dirty="0">
                <a:solidFill>
                  <a:srgbClr val="0070C0"/>
                </a:solidFill>
                <a:latin typeface="Arial" panose="020B0604020202020204" pitchFamily="34" charset="0"/>
                <a:cs typeface="Arial" panose="020B0604020202020204" pitchFamily="34" charset="0"/>
              </a:rPr>
              <a:t>Consistency of Practice</a:t>
            </a:r>
          </a:p>
        </p:txBody>
      </p:sp>
      <p:sp>
        <p:nvSpPr>
          <p:cNvPr id="3" name="Subtitle 2"/>
          <p:cNvSpPr>
            <a:spLocks noGrp="1"/>
          </p:cNvSpPr>
          <p:nvPr>
            <p:ph type="subTitle" idx="1"/>
          </p:nvPr>
        </p:nvSpPr>
        <p:spPr>
          <a:xfrm>
            <a:off x="727908" y="1760910"/>
            <a:ext cx="10363982" cy="4725921"/>
          </a:xfrm>
        </p:spPr>
        <p:txBody>
          <a:bodyPr vert="horz" lIns="91440" tIns="45720" rIns="91440" bIns="45720" rtlCol="0" anchor="t">
            <a:normAutofit lnSpcReduction="10000"/>
          </a:bodyPr>
          <a:lstStyle/>
          <a:p>
            <a:pPr algn="l"/>
            <a:endParaRPr lang="en-GB" dirty="0">
              <a:solidFill>
                <a:srgbClr val="002060"/>
              </a:solidFill>
              <a:latin typeface="Arial" panose="020B0604020202020204" pitchFamily="34" charset="0"/>
              <a:cs typeface="Arial" panose="020B0604020202020204" pitchFamily="34" charset="0"/>
            </a:endParaRPr>
          </a:p>
          <a:p>
            <a:pPr algn="l"/>
            <a:r>
              <a:rPr lang="en-GB" sz="2800" dirty="0">
                <a:solidFill>
                  <a:srgbClr val="002060"/>
                </a:solidFill>
                <a:latin typeface="Arial" panose="020B0604020202020204" pitchFamily="34" charset="0"/>
                <a:cs typeface="Arial" panose="020B0604020202020204" pitchFamily="34" charset="0"/>
              </a:rPr>
              <a:t>People can expect a consistently high-quality experience of practice, as articulated in these standards, </a:t>
            </a:r>
            <a:r>
              <a:rPr lang="en-GB" sz="2800" b="1" dirty="0">
                <a:solidFill>
                  <a:srgbClr val="002060"/>
                </a:solidFill>
                <a:latin typeface="Arial" panose="020B0604020202020204" pitchFamily="34" charset="0"/>
                <a:cs typeface="Arial" panose="020B0604020202020204" pitchFamily="34" charset="0"/>
              </a:rPr>
              <a:t>regardless of their local authority area.</a:t>
            </a:r>
          </a:p>
          <a:p>
            <a:pPr algn="l"/>
            <a:endParaRPr lang="en-GB" sz="28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algn="l"/>
            <a:r>
              <a:rPr lang="en-GB" sz="2800" b="1" dirty="0">
                <a:solidFill>
                  <a:srgbClr val="002060"/>
                </a:solidFill>
                <a:latin typeface="Arial" panose="020B0604020202020204" pitchFamily="34" charset="0"/>
                <a:ea typeface="Calibri" panose="020F0502020204030204" pitchFamily="34" charset="0"/>
                <a:cs typeface="Arial" panose="020B0604020202020204" pitchFamily="34" charset="0"/>
              </a:rPr>
              <a:t>Practice Statement</a:t>
            </a:r>
          </a:p>
          <a:p>
            <a:pPr algn="l"/>
            <a:r>
              <a:rPr lang="en-GB" sz="2800" dirty="0">
                <a:solidFill>
                  <a:srgbClr val="002060"/>
                </a:solidFill>
                <a:latin typeface="Arial" panose="020B0604020202020204" pitchFamily="34" charset="0"/>
                <a:cs typeface="Arial" panose="020B0604020202020204" pitchFamily="34" charset="0"/>
              </a:rPr>
              <a:t>To reduce inconsistency of </a:t>
            </a:r>
            <a:r>
              <a:rPr lang="en-GB" sz="2800" b="1" dirty="0">
                <a:solidFill>
                  <a:srgbClr val="002060"/>
                </a:solidFill>
                <a:latin typeface="Arial" panose="020B0604020202020204" pitchFamily="34" charset="0"/>
                <a:cs typeface="Arial" panose="020B0604020202020204" pitchFamily="34" charset="0"/>
              </a:rPr>
              <a:t>experience across the country</a:t>
            </a:r>
            <a:r>
              <a:rPr lang="en-GB" sz="2800" dirty="0">
                <a:solidFill>
                  <a:srgbClr val="002060"/>
                </a:solidFill>
                <a:latin typeface="Arial" panose="020B0604020202020204" pitchFamily="34" charset="0"/>
                <a:cs typeface="Arial" panose="020B0604020202020204" pitchFamily="34" charset="0"/>
              </a:rPr>
              <a:t>, a consistently high quality approach to practice is required, including assessment, support planning and review; eligibility; charging and contributions; commissioning and procurement, and the process by which budgets are calculated.</a:t>
            </a:r>
            <a:endParaRPr lang="en-GB" sz="28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40497" y="357370"/>
            <a:ext cx="3262728" cy="1004681"/>
          </a:xfrm>
          <a:prstGeom prst="rect">
            <a:avLst/>
          </a:prstGeom>
        </p:spPr>
      </p:pic>
      <p:pic>
        <p:nvPicPr>
          <p:cNvPr id="6" name="Picture 5">
            <a:extLst>
              <a:ext uri="{FF2B5EF4-FFF2-40B4-BE49-F238E27FC236}">
                <a16:creationId xmlns:a16="http://schemas.microsoft.com/office/drawing/2014/main" id="{841D0D1B-F4DF-4927-92A0-3EC414EBDBF3}"/>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190735" y="205229"/>
            <a:ext cx="1657730" cy="1448392"/>
          </a:xfrm>
          <a:prstGeom prst="rect">
            <a:avLst/>
          </a:prstGeom>
        </p:spPr>
      </p:pic>
    </p:spTree>
    <p:extLst>
      <p:ext uri="{BB962C8B-B14F-4D97-AF65-F5344CB8AC3E}">
        <p14:creationId xmlns:p14="http://schemas.microsoft.com/office/powerpoint/2010/main" val="60257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817" y="587500"/>
            <a:ext cx="6906094" cy="897391"/>
          </a:xfrm>
        </p:spPr>
        <p:txBody>
          <a:bodyPr>
            <a:normAutofit fontScale="90000"/>
          </a:bodyPr>
          <a:lstStyle/>
          <a:p>
            <a:pPr algn="l"/>
            <a:r>
              <a:rPr lang="en-GB" sz="3600" b="1" dirty="0">
                <a:solidFill>
                  <a:schemeClr val="accent1">
                    <a:lumMod val="75000"/>
                  </a:schemeClr>
                </a:solidFill>
                <a:latin typeface="Arial" panose="020B0604020202020204" pitchFamily="34" charset="0"/>
                <a:cs typeface="Arial" panose="020B0604020202020204" pitchFamily="34" charset="0"/>
              </a:rPr>
              <a:t> Implementing the SDS Standards</a:t>
            </a:r>
          </a:p>
        </p:txBody>
      </p:sp>
      <p:sp>
        <p:nvSpPr>
          <p:cNvPr id="3" name="Subtitle 2"/>
          <p:cNvSpPr>
            <a:spLocks noGrp="1"/>
          </p:cNvSpPr>
          <p:nvPr>
            <p:ph type="subTitle" idx="1"/>
          </p:nvPr>
        </p:nvSpPr>
        <p:spPr>
          <a:xfrm>
            <a:off x="679817" y="1693016"/>
            <a:ext cx="9477058" cy="4577484"/>
          </a:xfrm>
        </p:spPr>
        <p:txBody>
          <a:bodyPr>
            <a:normAutofit/>
          </a:bodyPr>
          <a:lstStyle/>
          <a:p>
            <a:pPr algn="l"/>
            <a:r>
              <a:rPr lang="en-GB" sz="2800" dirty="0">
                <a:solidFill>
                  <a:schemeClr val="tx2"/>
                </a:solidFill>
                <a:latin typeface="Arial" panose="020B0604020202020204" pitchFamily="34" charset="0"/>
                <a:cs typeface="Arial" panose="020B0604020202020204" pitchFamily="34" charset="0"/>
              </a:rPr>
              <a:t>How can we turn the Standards from words on </a:t>
            </a:r>
          </a:p>
          <a:p>
            <a:pPr algn="l"/>
            <a:r>
              <a:rPr lang="en-GB" sz="2800" dirty="0">
                <a:solidFill>
                  <a:schemeClr val="tx2"/>
                </a:solidFill>
                <a:latin typeface="Arial" panose="020B0604020202020204" pitchFamily="34" charset="0"/>
                <a:cs typeface="Arial" panose="020B0604020202020204" pitchFamily="34" charset="0"/>
              </a:rPr>
              <a:t>a page into real implementation of SDS?</a:t>
            </a:r>
          </a:p>
          <a:p>
            <a:pPr algn="l"/>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800" dirty="0">
                <a:solidFill>
                  <a:schemeClr val="tx2"/>
                </a:solidFill>
                <a:latin typeface="Arial" panose="020B0604020202020204" pitchFamily="34" charset="0"/>
                <a:cs typeface="Arial" panose="020B0604020202020204" pitchFamily="34" charset="0"/>
              </a:rPr>
              <a:t>Self-Evaluation tool for Local Authorities and </a:t>
            </a:r>
          </a:p>
          <a:p>
            <a:pPr algn="l"/>
            <a:r>
              <a:rPr lang="en-GB" sz="2800" dirty="0">
                <a:solidFill>
                  <a:schemeClr val="tx2"/>
                </a:solidFill>
                <a:latin typeface="Arial" panose="020B0604020202020204" pitchFamily="34" charset="0"/>
                <a:cs typeface="Arial" panose="020B0604020202020204" pitchFamily="34" charset="0"/>
              </a:rPr>
              <a:t>    Health and Social Care Partnerships</a:t>
            </a: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800" dirty="0">
                <a:solidFill>
                  <a:schemeClr val="tx2"/>
                </a:solidFill>
                <a:latin typeface="Arial" panose="020B0604020202020204" pitchFamily="34" charset="0"/>
                <a:cs typeface="Arial" panose="020B0604020202020204" pitchFamily="34" charset="0"/>
              </a:rPr>
              <a:t>Using the Standards in Independent Support for SDS</a:t>
            </a: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800" dirty="0">
                <a:solidFill>
                  <a:schemeClr val="tx2"/>
                </a:solidFill>
                <a:latin typeface="Arial" panose="020B0604020202020204" pitchFamily="34" charset="0"/>
                <a:cs typeface="Arial" panose="020B0604020202020204" pitchFamily="34" charset="0"/>
              </a:rPr>
              <a:t>What else needs to happen?</a:t>
            </a: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2800" dirty="0">
              <a:solidFill>
                <a:schemeClr val="tx2"/>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70576" y="303227"/>
            <a:ext cx="3262728" cy="1004681"/>
          </a:xfrm>
          <a:prstGeom prst="rect">
            <a:avLst/>
          </a:prstGeom>
        </p:spPr>
      </p:pic>
      <p:pic>
        <p:nvPicPr>
          <p:cNvPr id="9" name="Picture 8">
            <a:extLst>
              <a:ext uri="{FF2B5EF4-FFF2-40B4-BE49-F238E27FC236}">
                <a16:creationId xmlns:a16="http://schemas.microsoft.com/office/drawing/2014/main" id="{787679B0-7D83-4A1E-B723-F2269F6A8776}"/>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787433" y="1342897"/>
            <a:ext cx="2993739" cy="1997826"/>
          </a:xfrm>
          <a:prstGeom prst="rect">
            <a:avLst/>
          </a:prstGeom>
        </p:spPr>
      </p:pic>
    </p:spTree>
    <p:extLst>
      <p:ext uri="{BB962C8B-B14F-4D97-AF65-F5344CB8AC3E}">
        <p14:creationId xmlns:p14="http://schemas.microsoft.com/office/powerpoint/2010/main" val="1623100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069" y="77385"/>
            <a:ext cx="7297992" cy="897391"/>
          </a:xfrm>
        </p:spPr>
        <p:txBody>
          <a:bodyPr>
            <a:normAutofit/>
          </a:bodyPr>
          <a:lstStyle/>
          <a:p>
            <a:pPr algn="l"/>
            <a:r>
              <a:rPr lang="en-GB" sz="3600" b="1" dirty="0">
                <a:solidFill>
                  <a:schemeClr val="accent1">
                    <a:lumMod val="75000"/>
                  </a:schemeClr>
                </a:solidFill>
                <a:latin typeface="Arial" panose="020B0604020202020204" pitchFamily="34" charset="0"/>
                <a:cs typeface="Arial" panose="020B0604020202020204" pitchFamily="34" charset="0"/>
              </a:rPr>
              <a:t>Get involved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53749" y="92599"/>
            <a:ext cx="3262728" cy="1004681"/>
          </a:xfrm>
          <a:prstGeom prst="rect">
            <a:avLst/>
          </a:prstGeom>
        </p:spPr>
      </p:pic>
      <p:graphicFrame>
        <p:nvGraphicFramePr>
          <p:cNvPr id="5" name="Table 4">
            <a:extLst>
              <a:ext uri="{FF2B5EF4-FFF2-40B4-BE49-F238E27FC236}">
                <a16:creationId xmlns:a16="http://schemas.microsoft.com/office/drawing/2014/main" id="{655D062C-7C4C-4C44-AB57-9D09B27B992C}"/>
              </a:ext>
            </a:extLst>
          </p:cNvPr>
          <p:cNvGraphicFramePr>
            <a:graphicFrameLocks noGrp="1"/>
          </p:cNvGraphicFramePr>
          <p:nvPr>
            <p:extLst>
              <p:ext uri="{D42A27DB-BD31-4B8C-83A1-F6EECF244321}">
                <p14:modId xmlns:p14="http://schemas.microsoft.com/office/powerpoint/2010/main" val="2238832667"/>
              </p:ext>
            </p:extLst>
          </p:nvPr>
        </p:nvGraphicFramePr>
        <p:xfrm>
          <a:off x="1027163" y="1716020"/>
          <a:ext cx="10330577" cy="3786146"/>
        </p:xfrm>
        <a:graphic>
          <a:graphicData uri="http://schemas.openxmlformats.org/drawingml/2006/table">
            <a:tbl>
              <a:tblPr firstRow="1" bandRow="1">
                <a:tableStyleId>{2D5ABB26-0587-4C30-8999-92F81FD0307C}</a:tableStyleId>
              </a:tblPr>
              <a:tblGrid>
                <a:gridCol w="10330577">
                  <a:extLst>
                    <a:ext uri="{9D8B030D-6E8A-4147-A177-3AD203B41FA5}">
                      <a16:colId xmlns:a16="http://schemas.microsoft.com/office/drawing/2014/main" val="2737489908"/>
                    </a:ext>
                  </a:extLst>
                </a:gridCol>
              </a:tblGrid>
              <a:tr h="3786146">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en-GB" sz="3200" kern="1200" dirty="0">
                          <a:solidFill>
                            <a:schemeClr val="tx1"/>
                          </a:solidFill>
                          <a:effectLst/>
                          <a:latin typeface="Arial" panose="020B0604020202020204" pitchFamily="34" charset="0"/>
                          <a:ea typeface="+mn-ea"/>
                          <a:cs typeface="Arial" panose="020B0604020202020204" pitchFamily="34" charset="0"/>
                        </a:rPr>
                        <a:t>If you or a group/organisation you are part of would like to get involved in the review of the SDS Standards, please get in touch.</a:t>
                      </a:r>
                    </a:p>
                    <a:p>
                      <a:pPr marL="0" marR="0" lvl="0" indent="0" algn="l" defTabSz="914400" rtl="0" eaLnBrk="1" fontAlgn="auto" latinLnBrk="0" hangingPunct="1">
                        <a:lnSpc>
                          <a:spcPct val="100000"/>
                        </a:lnSpc>
                        <a:spcBef>
                          <a:spcPts val="0"/>
                        </a:spcBef>
                        <a:spcAft>
                          <a:spcPts val="800"/>
                        </a:spcAft>
                        <a:buClrTx/>
                        <a:buSzTx/>
                        <a:buFontTx/>
                        <a:buNone/>
                        <a:tabLst/>
                        <a:defRPr/>
                      </a:pPr>
                      <a:endParaRPr lang="en-GB" sz="3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lang="en-GB" sz="3200" kern="1200" dirty="0">
                          <a:solidFill>
                            <a:schemeClr val="tx1"/>
                          </a:solidFill>
                          <a:effectLst/>
                          <a:latin typeface="Arial" panose="020B0604020202020204" pitchFamily="34" charset="0"/>
                          <a:ea typeface="+mn-ea"/>
                          <a:cs typeface="Arial" panose="020B0604020202020204" pitchFamily="34" charset="0"/>
                          <a:hlinkClick r:id="rId4"/>
                        </a:rPr>
                        <a:t>laurafcowan@socialworkscotland.org</a:t>
                      </a:r>
                      <a:endParaRPr lang="en-GB" sz="3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lang="en-GB" sz="3200" kern="1200" dirty="0">
                          <a:solidFill>
                            <a:schemeClr val="tx1"/>
                          </a:solidFill>
                          <a:effectLst/>
                          <a:latin typeface="Arial" panose="020B0604020202020204" pitchFamily="34" charset="0"/>
                          <a:ea typeface="+mn-ea"/>
                          <a:cs typeface="Arial" panose="020B0604020202020204" pitchFamily="34" charset="0"/>
                          <a:hlinkClick r:id="rId5"/>
                        </a:rPr>
                        <a:t>sds.team@socialworkscotland.org</a:t>
                      </a:r>
                      <a:r>
                        <a:rPr lang="en-GB" sz="3200" kern="1200" dirty="0">
                          <a:solidFill>
                            <a:schemeClr val="tx1"/>
                          </a:solidFill>
                          <a:effectLst/>
                          <a:latin typeface="Arial" panose="020B0604020202020204" pitchFamily="34" charset="0"/>
                          <a:ea typeface="+mn-ea"/>
                          <a:cs typeface="Arial" panose="020B0604020202020204"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5422714"/>
                  </a:ext>
                </a:extLst>
              </a:tr>
            </a:tbl>
          </a:graphicData>
        </a:graphic>
      </p:graphicFrame>
      <p:pic>
        <p:nvPicPr>
          <p:cNvPr id="6" name="Picture 5">
            <a:extLst>
              <a:ext uri="{FF2B5EF4-FFF2-40B4-BE49-F238E27FC236}">
                <a16:creationId xmlns:a16="http://schemas.microsoft.com/office/drawing/2014/main" id="{235DF3B7-1E31-4EF4-AA61-499A86EF4F61}"/>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3969250" y="77385"/>
            <a:ext cx="1542047" cy="1531767"/>
          </a:xfrm>
          <a:prstGeom prst="rect">
            <a:avLst/>
          </a:prstGeom>
        </p:spPr>
      </p:pic>
    </p:spTree>
    <p:extLst>
      <p:ext uri="{BB962C8B-B14F-4D97-AF65-F5344CB8AC3E}">
        <p14:creationId xmlns:p14="http://schemas.microsoft.com/office/powerpoint/2010/main" val="3141724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05674" y="1622802"/>
            <a:ext cx="6257730" cy="897391"/>
          </a:xfrm>
        </p:spPr>
        <p:txBody>
          <a:bodyPr>
            <a:normAutofit/>
          </a:bodyPr>
          <a:lstStyle/>
          <a:p>
            <a:pPr algn="l"/>
            <a:r>
              <a:rPr lang="en-GB" sz="4000" b="1" dirty="0">
                <a:solidFill>
                  <a:schemeClr val="accent1">
                    <a:lumMod val="75000"/>
                  </a:schemeClr>
                </a:solidFill>
                <a:latin typeface="Arial" panose="020B0604020202020204" pitchFamily="34" charset="0"/>
                <a:cs typeface="Arial" panose="020B0604020202020204" pitchFamily="34" charset="0"/>
              </a:rPr>
              <a:t>Thanks!</a:t>
            </a:r>
          </a:p>
        </p:txBody>
      </p:sp>
      <p:sp>
        <p:nvSpPr>
          <p:cNvPr id="3" name="Subtitle 2"/>
          <p:cNvSpPr>
            <a:spLocks noGrp="1"/>
          </p:cNvSpPr>
          <p:nvPr>
            <p:ph type="subTitle" idx="1"/>
          </p:nvPr>
        </p:nvSpPr>
        <p:spPr>
          <a:xfrm>
            <a:off x="3405674" y="4516979"/>
            <a:ext cx="5134823" cy="1141698"/>
          </a:xfrm>
        </p:spPr>
        <p:txBody>
          <a:bodyPr vert="horz" lIns="91440" tIns="45720" rIns="91440" bIns="45720" rtlCol="0" anchor="t">
            <a:normAutofit lnSpcReduction="10000"/>
          </a:bodyPr>
          <a:lstStyle/>
          <a:p>
            <a:pPr algn="l"/>
            <a:r>
              <a:rPr lang="en-GB" sz="2800">
                <a:solidFill>
                  <a:schemeClr val="accent1">
                    <a:lumMod val="50000"/>
                  </a:schemeClr>
                </a:solidFill>
                <a:latin typeface="Arial" panose="020B0604020202020204" pitchFamily="34" charset="0"/>
                <a:cs typeface="Arial" panose="020B0604020202020204" pitchFamily="34" charset="0"/>
              </a:rPr>
              <a:t>Social Work Scotland </a:t>
            </a:r>
          </a:p>
          <a:p>
            <a:pPr algn="l">
              <a:lnSpc>
                <a:spcPct val="100000"/>
              </a:lnSpc>
              <a:spcBef>
                <a:spcPts val="0"/>
              </a:spcBef>
            </a:pPr>
            <a:r>
              <a:rPr lang="en-GB">
                <a:solidFill>
                  <a:schemeClr val="tx2"/>
                </a:solidFill>
                <a:latin typeface="Arial" panose="020B0604020202020204" pitchFamily="34" charset="0"/>
                <a:cs typeface="Arial" panose="020B0604020202020204" pitchFamily="34" charset="0"/>
                <a:hlinkClick r:id="rId3"/>
              </a:rPr>
              <a:t>sds.team@socialworkscotland.org</a:t>
            </a:r>
            <a:r>
              <a:rPr lang="en-GB">
                <a:solidFill>
                  <a:schemeClr val="tx2"/>
                </a:solidFill>
                <a:latin typeface="Arial" panose="020B0604020202020204" pitchFamily="34" charset="0"/>
                <a:cs typeface="Arial" panose="020B0604020202020204" pitchFamily="34" charset="0"/>
              </a:rPr>
              <a:t> </a:t>
            </a:r>
          </a:p>
          <a:p>
            <a:pPr algn="l">
              <a:lnSpc>
                <a:spcPct val="100000"/>
              </a:lnSpc>
              <a:spcBef>
                <a:spcPts val="0"/>
              </a:spcBef>
            </a:pPr>
            <a:r>
              <a:rPr lang="en-GB">
                <a:solidFill>
                  <a:schemeClr val="tx2"/>
                </a:solidFill>
                <a:latin typeface="Arial"/>
                <a:cs typeface="Arial"/>
                <a:hlinkClick r:id="rId4">
                  <a:extLst>
                    <a:ext uri="{A12FA001-AC4F-418D-AE19-62706E023703}">
                      <ahyp:hlinkClr xmlns:ahyp="http://schemas.microsoft.com/office/drawing/2018/hyperlinkcolor" val="tx"/>
                    </a:ext>
                  </a:extLst>
                </a:hlinkClick>
              </a:rPr>
              <a:t>www.socialworkscotland.org</a:t>
            </a:r>
            <a:r>
              <a:rPr lang="en-GB">
                <a:solidFill>
                  <a:schemeClr val="tx2"/>
                </a:solidFill>
                <a:latin typeface="Arial"/>
                <a:cs typeface="Arial"/>
              </a:rPr>
              <a:t> </a:t>
            </a:r>
            <a:endParaRPr lang="en-GB">
              <a:solidFill>
                <a:schemeClr val="tx2"/>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40497" y="357370"/>
            <a:ext cx="3262728" cy="1004681"/>
          </a:xfrm>
          <a:prstGeom prst="rect">
            <a:avLst/>
          </a:prstGeom>
        </p:spPr>
      </p:pic>
      <p:pic>
        <p:nvPicPr>
          <p:cNvPr id="6" name="Picture 5"/>
          <p:cNvPicPr>
            <a:picLocks noChangeAspect="1"/>
          </p:cNvPicPr>
          <p:nvPr/>
        </p:nvPicPr>
        <p:blipFill rotWithShape="1">
          <a:blip r:embed="rId6" cstate="print">
            <a:extLst>
              <a:ext uri="{28A0092B-C50C-407E-A947-70E740481C1C}">
                <a14:useLocalDpi xmlns:a14="http://schemas.microsoft.com/office/drawing/2010/main" val="0"/>
              </a:ext>
            </a:extLst>
          </a:blip>
          <a:srcRect l="35155" t="7440" r="-1256" b="697"/>
          <a:stretch/>
        </p:blipFill>
        <p:spPr>
          <a:xfrm>
            <a:off x="0" y="0"/>
            <a:ext cx="2899064" cy="6858000"/>
          </a:xfrm>
          <a:prstGeom prst="rect">
            <a:avLst/>
          </a:prstGeom>
        </p:spPr>
      </p:pic>
    </p:spTree>
    <p:extLst>
      <p:ext uri="{BB962C8B-B14F-4D97-AF65-F5344CB8AC3E}">
        <p14:creationId xmlns:p14="http://schemas.microsoft.com/office/powerpoint/2010/main" val="3980065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71426f4-55fc-4dc8-8c6c-ec47a3b3c0f3">
      <Terms xmlns="http://schemas.microsoft.com/office/infopath/2007/PartnerControls"/>
    </lcf76f155ced4ddcb4097134ff3c332f>
    <TaxCatchAll xmlns="9c8b6fda-5b8f-40d5-9134-6dec9e08089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378E4FB8834DF4AA691D2C74BD11E45" ma:contentTypeVersion="16" ma:contentTypeDescription="Create a new document." ma:contentTypeScope="" ma:versionID="de3913da55646c06a0cb1174761de17a">
  <xsd:schema xmlns:xsd="http://www.w3.org/2001/XMLSchema" xmlns:xs="http://www.w3.org/2001/XMLSchema" xmlns:p="http://schemas.microsoft.com/office/2006/metadata/properties" xmlns:ns2="371426f4-55fc-4dc8-8c6c-ec47a3b3c0f3" xmlns:ns3="9c8b6fda-5b8f-40d5-9134-6dec9e08089f" targetNamespace="http://schemas.microsoft.com/office/2006/metadata/properties" ma:root="true" ma:fieldsID="c9312edba8cf2ca973c4313a833749c7" ns2:_="" ns3:_="">
    <xsd:import namespace="371426f4-55fc-4dc8-8c6c-ec47a3b3c0f3"/>
    <xsd:import namespace="9c8b6fda-5b8f-40d5-9134-6dec9e08089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1426f4-55fc-4dc8-8c6c-ec47a3b3c0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56c573c-efa0-47b1-8b49-5c93be7159fe"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8b6fda-5b8f-40d5-9134-6dec9e08089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fcca9d2-ab1b-4f0b-a3fc-ab555b7efd0d}" ma:internalName="TaxCatchAll" ma:showField="CatchAllData" ma:web="9c8b6fda-5b8f-40d5-9134-6dec9e0808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74E30F-6C2D-449E-ADB4-1FCD5AB9474D}">
  <ds:schemaRefs>
    <ds:schemaRef ds:uri="http://schemas.microsoft.com/sharepoint/v3/contenttype/forms"/>
  </ds:schemaRefs>
</ds:datastoreItem>
</file>

<file path=customXml/itemProps2.xml><?xml version="1.0" encoding="utf-8"?>
<ds:datastoreItem xmlns:ds="http://schemas.openxmlformats.org/officeDocument/2006/customXml" ds:itemID="{E644E13E-70A1-4896-BBD3-DD0420785370}">
  <ds:schemaRefs>
    <ds:schemaRef ds:uri="http://schemas.microsoft.com/office/2006/metadata/properties"/>
    <ds:schemaRef ds:uri="7b0832f7-d2e9-4461-9c94-e09d570d84fc"/>
    <ds:schemaRef ds:uri="http://purl.org/dc/dcmitype/"/>
    <ds:schemaRef ds:uri="http://purl.org/dc/elements/1.1/"/>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2792ae6a-e171-4967-875e-31b26a08d6d7"/>
    <ds:schemaRef ds:uri="a2b916de-b7d3-408a-b514-ad93e6949b80"/>
    <ds:schemaRef ds:uri="http://www.w3.org/XML/1998/namespace"/>
  </ds:schemaRefs>
</ds:datastoreItem>
</file>

<file path=customXml/itemProps3.xml><?xml version="1.0" encoding="utf-8"?>
<ds:datastoreItem xmlns:ds="http://schemas.openxmlformats.org/officeDocument/2006/customXml" ds:itemID="{437E8A77-38F5-4668-8939-E5FBB3087F38}"/>
</file>

<file path=docProps/app.xml><?xml version="1.0" encoding="utf-8"?>
<Properties xmlns="http://schemas.openxmlformats.org/officeDocument/2006/extended-properties" xmlns:vt="http://schemas.openxmlformats.org/officeDocument/2006/docPropsVTypes">
  <TotalTime>511</TotalTime>
  <Words>790</Words>
  <Application>Microsoft Office PowerPoint</Application>
  <PresentationFormat>Widescreen</PresentationFormat>
  <Paragraphs>121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Reviewing the SDS Standards </vt:lpstr>
      <vt:lpstr>National SDS Collaboration</vt:lpstr>
      <vt:lpstr>Key ingredients</vt:lpstr>
      <vt:lpstr>Reviewing the SDS Standards</vt:lpstr>
      <vt:lpstr>   Standard 11 Consistency of Practice</vt:lpstr>
      <vt:lpstr> Implementing the SDS Standards</vt:lpstr>
      <vt:lpstr>Get involved </vt:lpstr>
      <vt:lpstr>Thanks!</vt:lpstr>
    </vt:vector>
  </TitlesOfParts>
  <Company>SCVO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Kellock</dc:creator>
  <cp:lastModifiedBy>Laura Finnan Cowan</cp:lastModifiedBy>
  <cp:revision>24</cp:revision>
  <cp:lastPrinted>2019-02-08T14:55:44Z</cp:lastPrinted>
  <dcterms:created xsi:type="dcterms:W3CDTF">2015-01-22T14:27:46Z</dcterms:created>
  <dcterms:modified xsi:type="dcterms:W3CDTF">2023-03-21T15:13:25Z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0x0101009378E4FB8834DF4AA691D2C74BD11E45</vt:lpwstr>
  </property>
  <property fmtid="{D5CDD505-2E9C-101B-9397-08002B2CF9AE}" pid="3" name="Order">
    <vt:r8>3000</vt:r8>
  </property>
  <property fmtid="{D5CDD505-2E9C-101B-9397-08002B2CF9AE}" pid="4" name="TemplateUrl">
    <vt:lpwstr/>
  </property>
  <property fmtid="{D5CDD505-2E9C-101B-9397-08002B2CF9AE}" pid="5" name="ComplianceAssetId">
    <vt:lpwstr/>
  </property>
  <property fmtid="{D5CDD505-2E9C-101B-9397-08002B2CF9AE}" pid="6" name="xd_Signature">
    <vt:bool>false</vt:bool>
  </property>
  <property fmtid="{D5CDD505-2E9C-101B-9397-08002B2CF9AE}" pid="7" name="xd_ProgID">
    <vt:lpwstr/>
  </property>
  <property fmtid="{D5CDD505-2E9C-101B-9397-08002B2CF9AE}" pid="8" name="MediaServiceImageTags">
    <vt:lpwstr/>
  </property>
</Properties>
</file>