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6"/>
  </p:notesMasterIdLst>
  <p:handoutMasterIdLst>
    <p:handoutMasterId r:id="rId17"/>
  </p:handoutMasterIdLst>
  <p:sldIdLst>
    <p:sldId id="408" r:id="rId6"/>
    <p:sldId id="407" r:id="rId7"/>
    <p:sldId id="399" r:id="rId8"/>
    <p:sldId id="400" r:id="rId9"/>
    <p:sldId id="402" r:id="rId10"/>
    <p:sldId id="403" r:id="rId11"/>
    <p:sldId id="404" r:id="rId12"/>
    <p:sldId id="410" r:id="rId13"/>
    <p:sldId id="411" r:id="rId14"/>
    <p:sldId id="362" r:id="rId15"/>
  </p:sldIdLst>
  <p:sldSz cx="12192000" cy="6858000"/>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067A"/>
    <a:srgbClr val="0099FF"/>
    <a:srgbClr val="FF66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517" autoAdjust="0"/>
  </p:normalViewPr>
  <p:slideViewPr>
    <p:cSldViewPr snapToGrid="0">
      <p:cViewPr varScale="1">
        <p:scale>
          <a:sx n="67" d="100"/>
          <a:sy n="67" d="100"/>
        </p:scale>
        <p:origin x="1896" y="72"/>
      </p:cViewPr>
      <p:guideLst/>
    </p:cSldViewPr>
  </p:slideViewPr>
  <p:notesTextViewPr>
    <p:cViewPr>
      <p:scale>
        <a:sx n="1" d="1"/>
        <a:sy n="1" d="1"/>
      </p:scale>
      <p:origin x="0" y="0"/>
    </p:cViewPr>
  </p:notesTextViewPr>
  <p:sorterViewPr>
    <p:cViewPr varScale="1">
      <p:scale>
        <a:sx n="100" d="100"/>
        <a:sy n="100" d="100"/>
      </p:scale>
      <p:origin x="0" y="-1324"/>
    </p:cViewPr>
  </p:sorterViewPr>
  <p:notesViewPr>
    <p:cSldViewPr snapToGrid="0">
      <p:cViewPr>
        <p:scale>
          <a:sx n="1" d="2"/>
          <a:sy n="1" d="2"/>
        </p:scale>
        <p:origin x="4224" y="61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76E1F1-8C66-42E2-8621-7082D50858D6}" type="datetimeFigureOut">
              <a:rPr lang="en-GB" smtClean="0"/>
              <a:t>12/11/2024</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410A3F9-324C-4031-8D43-BC883BF7210F}" type="slidenum">
              <a:rPr lang="en-GB" smtClean="0"/>
              <a:t>‹#›</a:t>
            </a:fld>
            <a:endParaRPr lang="en-GB"/>
          </a:p>
        </p:txBody>
      </p:sp>
    </p:spTree>
    <p:extLst>
      <p:ext uri="{BB962C8B-B14F-4D97-AF65-F5344CB8AC3E}">
        <p14:creationId xmlns:p14="http://schemas.microsoft.com/office/powerpoint/2010/main" val="1336393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F9A772-76A3-4FAF-8CA7-286520A6C98D}" type="datetimeFigureOut">
              <a:rPr lang="en-GB" smtClean="0"/>
              <a:t>12/11/2024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AAC24B-CA09-4679-9132-ED4B78001FCD}" type="slidenum">
              <a:rPr lang="en-GB" smtClean="0"/>
              <a:t>‹#›</a:t>
            </a:fld>
            <a:endParaRPr lang="en-GB"/>
          </a:p>
        </p:txBody>
      </p:sp>
    </p:spTree>
    <p:extLst>
      <p:ext uri="{BB962C8B-B14F-4D97-AF65-F5344CB8AC3E}">
        <p14:creationId xmlns:p14="http://schemas.microsoft.com/office/powerpoint/2010/main" val="3262626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2AAC24B-CA09-4679-9132-ED4B78001FCD}" type="slidenum">
              <a:rPr lang="en-GB" smtClean="0"/>
              <a:t>1</a:t>
            </a:fld>
            <a:endParaRPr lang="en-GB"/>
          </a:p>
        </p:txBody>
      </p:sp>
    </p:spTree>
    <p:extLst>
      <p:ext uri="{BB962C8B-B14F-4D97-AF65-F5344CB8AC3E}">
        <p14:creationId xmlns:p14="http://schemas.microsoft.com/office/powerpoint/2010/main" val="2425189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2AAC24B-CA09-4679-9132-ED4B78001FCD}" type="slidenum">
              <a:rPr lang="en-GB" smtClean="0"/>
              <a:t>10</a:t>
            </a:fld>
            <a:endParaRPr lang="en-GB"/>
          </a:p>
        </p:txBody>
      </p:sp>
    </p:spTree>
    <p:extLst>
      <p:ext uri="{BB962C8B-B14F-4D97-AF65-F5344CB8AC3E}">
        <p14:creationId xmlns:p14="http://schemas.microsoft.com/office/powerpoint/2010/main" val="2198328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Both</a:t>
            </a:r>
          </a:p>
          <a:p>
            <a:endParaRPr lang="en-GB" dirty="0"/>
          </a:p>
          <a:p>
            <a:r>
              <a:rPr lang="en-GB" dirty="0"/>
              <a:t>Iain and Sharon introduce themselves</a:t>
            </a:r>
          </a:p>
          <a:p>
            <a:endParaRPr lang="en-GB" dirty="0"/>
          </a:p>
          <a:p>
            <a:endParaRPr lang="en-GB" dirty="0"/>
          </a:p>
        </p:txBody>
      </p:sp>
      <p:sp>
        <p:nvSpPr>
          <p:cNvPr id="4" name="Slide Number Placeholder 3"/>
          <p:cNvSpPr>
            <a:spLocks noGrp="1"/>
          </p:cNvSpPr>
          <p:nvPr>
            <p:ph type="sldNum" sz="quarter" idx="5"/>
          </p:nvPr>
        </p:nvSpPr>
        <p:spPr/>
        <p:txBody>
          <a:bodyPr/>
          <a:lstStyle/>
          <a:p>
            <a:fld id="{E2AAC24B-CA09-4679-9132-ED4B78001FCD}" type="slidenum">
              <a:rPr lang="en-GB" smtClean="0"/>
              <a:t>2</a:t>
            </a:fld>
            <a:endParaRPr lang="en-GB"/>
          </a:p>
        </p:txBody>
      </p:sp>
    </p:spTree>
    <p:extLst>
      <p:ext uri="{BB962C8B-B14F-4D97-AF65-F5344CB8AC3E}">
        <p14:creationId xmlns:p14="http://schemas.microsoft.com/office/powerpoint/2010/main" val="248441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sz="1800" b="1" i="0" dirty="0">
                <a:solidFill>
                  <a:srgbClr val="000000"/>
                </a:solidFill>
                <a:effectLst/>
                <a:highlight>
                  <a:srgbClr val="FFFFFF"/>
                </a:highlight>
                <a:latin typeface="Aptos" panose="020B0004020202020204" pitchFamily="34" charset="0"/>
              </a:rPr>
              <a:t>Sharon</a:t>
            </a:r>
            <a:r>
              <a:rPr lang="en-GB" sz="1800" b="0" i="0" dirty="0">
                <a:solidFill>
                  <a:srgbClr val="000000"/>
                </a:solidFill>
                <a:effectLst/>
                <a:highlight>
                  <a:srgbClr val="FFFFFF"/>
                </a:highlight>
                <a:latin typeface="Aptos" panose="020B0004020202020204" pitchFamily="34" charset="0"/>
              </a:rPr>
              <a:t> </a:t>
            </a:r>
          </a:p>
          <a:p>
            <a:endParaRPr lang="en-GB" sz="1800" b="0" i="0" dirty="0">
              <a:solidFill>
                <a:srgbClr val="000000"/>
              </a:solidFill>
              <a:effectLst/>
              <a:highlight>
                <a:srgbClr val="FFFFFF"/>
              </a:highlight>
              <a:latin typeface="Aptos" panose="020B0004020202020204" pitchFamily="34" charset="0"/>
            </a:endParaRPr>
          </a:p>
          <a:p>
            <a:r>
              <a:rPr lang="en-GB" sz="1800" b="0" i="0" dirty="0">
                <a:solidFill>
                  <a:srgbClr val="000000"/>
                </a:solidFill>
                <a:effectLst/>
                <a:highlight>
                  <a:srgbClr val="FFFFFF"/>
                </a:highlight>
                <a:latin typeface="Aptos" panose="020B0004020202020204" pitchFamily="34" charset="0"/>
              </a:rPr>
              <a:t>VOCAL, Voice of Carers Across Lothian, was founded by carers, for carers, in 1994. We offer a range of services from one-to-one support from carer support practitioners, peers support and mentoring, short breaks and </a:t>
            </a:r>
            <a:r>
              <a:rPr lang="en-GB" sz="1800" b="0" i="0" dirty="0" err="1">
                <a:solidFill>
                  <a:srgbClr val="000000"/>
                </a:solidFill>
                <a:effectLst/>
                <a:highlight>
                  <a:srgbClr val="FFFFFF"/>
                </a:highlight>
                <a:latin typeface="Aptos" panose="020B0004020202020204" pitchFamily="34" charset="0"/>
              </a:rPr>
              <a:t>respitality</a:t>
            </a:r>
            <a:r>
              <a:rPr lang="en-GB" sz="1800" b="0" i="0" dirty="0">
                <a:solidFill>
                  <a:srgbClr val="000000"/>
                </a:solidFill>
                <a:effectLst/>
                <a:highlight>
                  <a:srgbClr val="FFFFFF"/>
                </a:highlight>
                <a:latin typeface="Aptos" panose="020B0004020202020204" pitchFamily="34" charset="0"/>
              </a:rPr>
              <a:t>, counselling for carers and much more. </a:t>
            </a:r>
          </a:p>
          <a:p>
            <a:endParaRPr lang="en-GB" sz="1800" b="0" i="0" dirty="0">
              <a:solidFill>
                <a:srgbClr val="000000"/>
              </a:solidFill>
              <a:effectLst/>
              <a:highlight>
                <a:srgbClr val="FFFFFF"/>
              </a:highlight>
              <a:latin typeface="Aptos" panose="020B0004020202020204" pitchFamily="34" charset="0"/>
            </a:endParaRPr>
          </a:p>
          <a:p>
            <a:r>
              <a:rPr lang="en-GB" sz="1800" b="0" i="0" dirty="0">
                <a:solidFill>
                  <a:srgbClr val="000000"/>
                </a:solidFill>
                <a:effectLst/>
                <a:highlight>
                  <a:srgbClr val="FFFFFF"/>
                </a:highlight>
                <a:latin typeface="Aptos" panose="020B0004020202020204" pitchFamily="34" charset="0"/>
              </a:rPr>
              <a:t>Our two new roles with VOCAL, and we are working in partnership with </a:t>
            </a:r>
            <a:r>
              <a:rPr lang="en-GB" sz="1800" b="0" i="0" dirty="0" err="1">
                <a:solidFill>
                  <a:srgbClr val="000000"/>
                </a:solidFill>
                <a:effectLst/>
                <a:highlight>
                  <a:srgbClr val="FFFFFF"/>
                </a:highlight>
                <a:latin typeface="Aptos" panose="020B0004020202020204" pitchFamily="34" charset="0"/>
              </a:rPr>
              <a:t>LCiL</a:t>
            </a:r>
            <a:r>
              <a:rPr lang="en-GB" sz="1800" b="0" i="0" dirty="0">
                <a:solidFill>
                  <a:srgbClr val="000000"/>
                </a:solidFill>
                <a:effectLst/>
                <a:highlight>
                  <a:srgbClr val="FFFFFF"/>
                </a:highlight>
                <a:latin typeface="Aptos" panose="020B0004020202020204" pitchFamily="34" charset="0"/>
              </a:rPr>
              <a:t> who have employed an Employment Support Officer, these posts are funded by SiRD (support in the right direction) funding have been</a:t>
            </a:r>
          </a:p>
          <a:p>
            <a:endParaRPr lang="en-GB" sz="1800" b="0" i="0" dirty="0">
              <a:solidFill>
                <a:srgbClr val="000000"/>
              </a:solidFill>
              <a:effectLst/>
              <a:highlight>
                <a:srgbClr val="FFFFFF"/>
              </a:highlight>
              <a:latin typeface="Aptos" panose="020B0004020202020204" pitchFamily="34" charset="0"/>
            </a:endParaRPr>
          </a:p>
          <a:p>
            <a:r>
              <a:rPr lang="en-GB" sz="1800" b="0" i="0" dirty="0">
                <a:solidFill>
                  <a:srgbClr val="000000"/>
                </a:solidFill>
                <a:effectLst/>
                <a:highlight>
                  <a:srgbClr val="FFFFFF"/>
                </a:highlight>
                <a:latin typeface="Aptos" panose="020B0004020202020204" pitchFamily="34" charset="0"/>
              </a:rPr>
              <a:t>Although the focus is still on the carers but we are now able to supported the people they are caring for, indirectly, in order to improve the caring situation. Working with people to help them understand SDS and their rights, support with reviews and pre assessments. Employment Support Officer role at </a:t>
            </a:r>
            <a:r>
              <a:rPr lang="en-GB" sz="1800" b="0" i="0" dirty="0" err="1">
                <a:solidFill>
                  <a:srgbClr val="000000"/>
                </a:solidFill>
                <a:effectLst/>
                <a:highlight>
                  <a:srgbClr val="FFFFFF"/>
                </a:highlight>
                <a:latin typeface="Aptos" panose="020B0004020202020204" pitchFamily="34" charset="0"/>
              </a:rPr>
              <a:t>LCiL</a:t>
            </a:r>
            <a:r>
              <a:rPr lang="en-GB" sz="1800" b="0" i="0" dirty="0">
                <a:solidFill>
                  <a:srgbClr val="000000"/>
                </a:solidFill>
                <a:effectLst/>
                <a:highlight>
                  <a:srgbClr val="FFFFFF"/>
                </a:highlight>
                <a:latin typeface="Aptos" panose="020B0004020202020204" pitchFamily="34" charset="0"/>
              </a:rPr>
              <a:t> provides practical support for people using option 1 to employ PAs. </a:t>
            </a:r>
            <a:endParaRPr lang="en-GB" dirty="0"/>
          </a:p>
        </p:txBody>
      </p:sp>
      <p:sp>
        <p:nvSpPr>
          <p:cNvPr id="4" name="Slide Number Placeholder 3"/>
          <p:cNvSpPr>
            <a:spLocks noGrp="1"/>
          </p:cNvSpPr>
          <p:nvPr>
            <p:ph type="sldNum" sz="quarter" idx="5"/>
          </p:nvPr>
        </p:nvSpPr>
        <p:spPr/>
        <p:txBody>
          <a:bodyPr/>
          <a:lstStyle/>
          <a:p>
            <a:fld id="{E2AAC24B-CA09-4679-9132-ED4B78001FCD}" type="slidenum">
              <a:rPr lang="en-GB" smtClean="0"/>
              <a:t>3</a:t>
            </a:fld>
            <a:endParaRPr lang="en-GB"/>
          </a:p>
        </p:txBody>
      </p:sp>
    </p:spTree>
    <p:extLst>
      <p:ext uri="{BB962C8B-B14F-4D97-AF65-F5344CB8AC3E}">
        <p14:creationId xmlns:p14="http://schemas.microsoft.com/office/powerpoint/2010/main" val="2345282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Iain</a:t>
            </a:r>
          </a:p>
          <a:p>
            <a:endParaRPr lang="en-GB" dirty="0"/>
          </a:p>
          <a:p>
            <a:pPr algn="l" rtl="0" fontAlgn="base"/>
            <a:r>
              <a:rPr lang="en-GB" sz="1800" b="0" i="0" dirty="0">
                <a:solidFill>
                  <a:srgbClr val="000000"/>
                </a:solidFill>
                <a:effectLst/>
                <a:highlight>
                  <a:srgbClr val="FFFFFF"/>
                </a:highlight>
                <a:latin typeface="Aptos" panose="020B0004020202020204" pitchFamily="34" charset="0"/>
              </a:rPr>
              <a:t>talk about themes beginning to emerge for us. Reviews to recoup unspent funds, lack of information on SDS options and/or rights, transition to adult services… </a:t>
            </a:r>
          </a:p>
          <a:p>
            <a:pPr algn="l" rtl="0" fontAlgn="base"/>
            <a:endParaRPr lang="en-GB" b="0" i="0" dirty="0">
              <a:solidFill>
                <a:srgbClr val="000000"/>
              </a:solidFill>
              <a:effectLst/>
              <a:highlight>
                <a:srgbClr val="FFFFFF"/>
              </a:highlight>
              <a:latin typeface="Segoe UI" panose="020B0502040204020203" pitchFamily="34" charset="0"/>
            </a:endParaRPr>
          </a:p>
          <a:p>
            <a:pPr marL="742950" lvl="1" indent="-285750" algn="l" rtl="0" fontAlgn="base">
              <a:buFontTx/>
              <a:buChar char="-"/>
            </a:pPr>
            <a:r>
              <a:rPr lang="en-GB" sz="1800" b="0" i="0" dirty="0">
                <a:solidFill>
                  <a:srgbClr val="000000"/>
                </a:solidFill>
                <a:effectLst/>
                <a:highlight>
                  <a:srgbClr val="FFFFFF"/>
                </a:highlight>
                <a:latin typeface="Aptos" panose="020B0004020202020204" pitchFamily="34" charset="0"/>
              </a:rPr>
              <a:t>Light touch about pooling budgets and if any of them have experience of this or are aware if their LA’s offer it?  - explaining that Midlothian is looking into this but it is in the very early stages or discussion only about how this could work (only at this time within the C &amp; F disability and transitions team)</a:t>
            </a:r>
          </a:p>
          <a:p>
            <a:pPr marL="742950" lvl="1" indent="-285750" algn="l" rtl="0" fontAlgn="base">
              <a:buFontTx/>
              <a:buChar char="-"/>
            </a:pPr>
            <a:endParaRPr lang="en-GB" sz="1800" b="0" i="0" dirty="0">
              <a:solidFill>
                <a:srgbClr val="000000"/>
              </a:solidFill>
              <a:effectLst/>
              <a:highlight>
                <a:srgbClr val="FFFFFF"/>
              </a:highlight>
              <a:latin typeface="Aptos" panose="020B0004020202020204" pitchFamily="34" charset="0"/>
            </a:endParaRPr>
          </a:p>
          <a:p>
            <a:pPr marL="742950" lvl="1" indent="-285750" algn="l" rtl="0" fontAlgn="base">
              <a:buFontTx/>
              <a:buChar char="-"/>
            </a:pPr>
            <a:r>
              <a:rPr lang="en-GB" sz="1800" b="0" i="0" dirty="0">
                <a:solidFill>
                  <a:srgbClr val="000000"/>
                </a:solidFill>
                <a:effectLst/>
                <a:highlight>
                  <a:srgbClr val="FFFFFF"/>
                </a:highlight>
                <a:latin typeface="Aptos" panose="020B0004020202020204" pitchFamily="34" charset="0"/>
              </a:rPr>
              <a:t>we could talk about our experiences and what we have heard in Edinburgh and Midlothian</a:t>
            </a:r>
          </a:p>
          <a:p>
            <a:pPr marL="742950" lvl="1" indent="-285750" algn="l" rtl="0" fontAlgn="base">
              <a:buFontTx/>
              <a:buChar char="-"/>
            </a:pPr>
            <a:r>
              <a:rPr lang="en-GB" sz="1800" b="0" i="0" dirty="0">
                <a:solidFill>
                  <a:srgbClr val="000000"/>
                </a:solidFill>
                <a:effectLst/>
                <a:highlight>
                  <a:srgbClr val="FFFFFF"/>
                </a:highlight>
                <a:latin typeface="Aptos" panose="020B0004020202020204" pitchFamily="34" charset="0"/>
              </a:rPr>
              <a:t>Midlothian – a concern that if urgent support is needed – the only option is 3 which we can understanding but these do not seem to be readdressed and this causing a lot of concern for the carers/cared for as this option doesn’t really work for them, as it has now flexibility and there is a lot of issues with the care provider</a:t>
            </a:r>
          </a:p>
          <a:p>
            <a:pPr marL="742950" lvl="1" indent="-285750" algn="l" rtl="0" fontAlgn="base">
              <a:buFontTx/>
              <a:buChar char="-"/>
            </a:pPr>
            <a:endParaRPr lang="en-GB" sz="1800" b="0" i="0" dirty="0">
              <a:solidFill>
                <a:srgbClr val="000000"/>
              </a:solidFill>
              <a:effectLst/>
              <a:highlight>
                <a:srgbClr val="FFFFFF"/>
              </a:highlight>
              <a:latin typeface="Aptos" panose="020B0004020202020204" pitchFamily="34" charset="0"/>
            </a:endParaRPr>
          </a:p>
          <a:p>
            <a:pPr marL="742950" lvl="1" indent="-285750" algn="l" rtl="0" fontAlgn="base">
              <a:buFontTx/>
              <a:buChar char="-"/>
            </a:pPr>
            <a:r>
              <a:rPr lang="en-GB" sz="1800" b="0" i="0" dirty="0">
                <a:solidFill>
                  <a:srgbClr val="000000"/>
                </a:solidFill>
                <a:effectLst/>
                <a:highlight>
                  <a:srgbClr val="FFFFFF"/>
                </a:highlight>
                <a:latin typeface="Aptos" panose="020B0004020202020204" pitchFamily="34" charset="0"/>
              </a:rPr>
              <a:t>Lack of PA’s and what their experiences have been	</a:t>
            </a:r>
          </a:p>
          <a:p>
            <a:pPr marL="742950" lvl="1" indent="-285750" algn="l" rtl="0" fontAlgn="base">
              <a:buFontTx/>
              <a:buChar char="-"/>
            </a:pPr>
            <a:endParaRPr lang="en-GB" sz="1800" b="0" i="0" dirty="0">
              <a:solidFill>
                <a:srgbClr val="000000"/>
              </a:solidFill>
              <a:effectLst/>
              <a:highlight>
                <a:srgbClr val="FFFFFF"/>
              </a:highlight>
              <a:latin typeface="Aptos" panose="020B0004020202020204" pitchFamily="34" charset="0"/>
            </a:endParaRPr>
          </a:p>
          <a:p>
            <a:pPr marL="742950" lvl="1" indent="-285750" algn="l" rtl="0" fontAlgn="base">
              <a:buFontTx/>
              <a:buChar char="-"/>
            </a:pPr>
            <a:r>
              <a:rPr lang="en-GB" sz="1800" b="0" i="0" dirty="0">
                <a:solidFill>
                  <a:srgbClr val="000000"/>
                </a:solidFill>
                <a:effectLst/>
                <a:highlight>
                  <a:srgbClr val="FFFFFF"/>
                </a:highlight>
                <a:latin typeface="Aptos" panose="020B0004020202020204" pitchFamily="34" charset="0"/>
              </a:rPr>
              <a:t>SDS carers budget is being used for respite and they respite provide is either not working or there is a break down in how the respite is working for the carer</a:t>
            </a:r>
          </a:p>
          <a:p>
            <a:pPr marL="285750" indent="-285750" algn="l" rtl="0" fontAlgn="base">
              <a:buFontTx/>
              <a:buChar char="-"/>
            </a:pPr>
            <a:endParaRPr lang="en-GB" b="0" i="0" dirty="0">
              <a:solidFill>
                <a:srgbClr val="000000"/>
              </a:solidFill>
              <a:effectLst/>
              <a:highlight>
                <a:srgbClr val="FFFFFF"/>
              </a:highlight>
              <a:latin typeface="Segoe UI" panose="020B0502040204020203" pitchFamily="34" charset="0"/>
            </a:endParaRPr>
          </a:p>
          <a:p>
            <a:endParaRPr lang="en-GB" dirty="0"/>
          </a:p>
        </p:txBody>
      </p:sp>
      <p:sp>
        <p:nvSpPr>
          <p:cNvPr id="4" name="Slide Number Placeholder 3"/>
          <p:cNvSpPr>
            <a:spLocks noGrp="1"/>
          </p:cNvSpPr>
          <p:nvPr>
            <p:ph type="sldNum" sz="quarter" idx="5"/>
          </p:nvPr>
        </p:nvSpPr>
        <p:spPr/>
        <p:txBody>
          <a:bodyPr/>
          <a:lstStyle/>
          <a:p>
            <a:fld id="{E2AAC24B-CA09-4679-9132-ED4B78001FCD}" type="slidenum">
              <a:rPr lang="en-GB" smtClean="0"/>
              <a:t>4</a:t>
            </a:fld>
            <a:endParaRPr lang="en-GB"/>
          </a:p>
        </p:txBody>
      </p:sp>
    </p:spTree>
    <p:extLst>
      <p:ext uri="{BB962C8B-B14F-4D97-AF65-F5344CB8AC3E}">
        <p14:creationId xmlns:p14="http://schemas.microsoft.com/office/powerpoint/2010/main" val="4012901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Sharon</a:t>
            </a:r>
          </a:p>
          <a:p>
            <a:endParaRPr lang="en-GB" dirty="0"/>
          </a:p>
          <a:p>
            <a:r>
              <a:rPr lang="en-GB" dirty="0"/>
              <a:t>Talk over slide content</a:t>
            </a:r>
          </a:p>
          <a:p>
            <a:endParaRPr lang="en-GB" dirty="0"/>
          </a:p>
          <a:p>
            <a:r>
              <a:rPr lang="en-GB" sz="1200" b="0" i="0" dirty="0">
                <a:solidFill>
                  <a:srgbClr val="000000"/>
                </a:solidFill>
                <a:effectLst/>
                <a:highlight>
                  <a:srgbClr val="FFFFFF"/>
                </a:highlight>
                <a:latin typeface="Aptos" panose="020B0004020202020204" pitchFamily="34" charset="0"/>
              </a:rPr>
              <a:t>-	What a break could look like for them and the challenges i.e. getting replacement care for the person they care for and support </a:t>
            </a:r>
          </a:p>
          <a:p>
            <a:pPr marL="171450" indent="-171450">
              <a:buFontTx/>
              <a:buChar char="-"/>
            </a:pPr>
            <a:r>
              <a:rPr lang="en-GB" sz="1200" b="0" i="0" dirty="0">
                <a:solidFill>
                  <a:srgbClr val="000000"/>
                </a:solidFill>
                <a:effectLst/>
                <a:highlight>
                  <a:srgbClr val="FFFFFF"/>
                </a:highlight>
                <a:latin typeface="Aptos" panose="020B0004020202020204" pitchFamily="34" charset="0"/>
              </a:rPr>
              <a:t>Also thinking about if someone has multiple caring roles, are they being assessed alongside the cared for and does just one ACSP meet the needs of all of their caring roles</a:t>
            </a:r>
          </a:p>
          <a:p>
            <a:pPr marL="171450" indent="-171450">
              <a:buFontTx/>
              <a:buChar char="-"/>
            </a:pPr>
            <a:endParaRPr lang="en-GB" sz="1200" b="0" i="0" dirty="0">
              <a:solidFill>
                <a:srgbClr val="000000"/>
              </a:solidFill>
              <a:effectLst/>
              <a:highlight>
                <a:srgbClr val="FFFFFF"/>
              </a:highlight>
              <a:latin typeface="Aptos" panose="020B0004020202020204" pitchFamily="34" charset="0"/>
            </a:endParaRPr>
          </a:p>
          <a:p>
            <a:pPr marL="742950" lvl="1" indent="-285750" algn="l" rtl="0" fontAlgn="base">
              <a:buFontTx/>
              <a:buChar char="-"/>
            </a:pPr>
            <a:r>
              <a:rPr lang="en-GB" sz="1800" b="0" i="0" dirty="0">
                <a:solidFill>
                  <a:srgbClr val="000000"/>
                </a:solidFill>
                <a:effectLst/>
                <a:highlight>
                  <a:srgbClr val="FFFFFF"/>
                </a:highlight>
                <a:latin typeface="Aptos" panose="020B0004020202020204" pitchFamily="34" charset="0"/>
              </a:rPr>
              <a:t>Light touch about pooling budgets and if any of them have experience of this or are aware if their LA’s offer it?  - explaining that Midlothian is looking into this but it is in the very early stages or discussion only about how this could work (only at this time within the C &amp; F disability and transitions team)</a:t>
            </a:r>
          </a:p>
          <a:p>
            <a:pPr marL="742950" lvl="1" indent="-285750" algn="l" rtl="0" fontAlgn="base">
              <a:buFontTx/>
              <a:buChar char="-"/>
            </a:pPr>
            <a:endParaRPr lang="en-GB" sz="1800" b="0" i="0" dirty="0">
              <a:solidFill>
                <a:srgbClr val="000000"/>
              </a:solidFill>
              <a:effectLst/>
              <a:highlight>
                <a:srgbClr val="FFFFFF"/>
              </a:highlight>
              <a:latin typeface="Aptos" panose="020B0004020202020204" pitchFamily="34" charset="0"/>
            </a:endParaRPr>
          </a:p>
          <a:p>
            <a:pPr marL="742950" lvl="1" indent="-285750" algn="l" rtl="0" fontAlgn="base">
              <a:buFontTx/>
              <a:buChar char="-"/>
            </a:pPr>
            <a:r>
              <a:rPr lang="en-GB" sz="1800" b="0" i="0" dirty="0">
                <a:solidFill>
                  <a:srgbClr val="000000"/>
                </a:solidFill>
                <a:effectLst/>
                <a:highlight>
                  <a:srgbClr val="FFFFFF"/>
                </a:highlight>
                <a:latin typeface="Aptos" panose="020B0004020202020204" pitchFamily="34" charset="0"/>
              </a:rPr>
              <a:t>we could talk about our experiences and what we have heard in Edinburgh and Midlothian</a:t>
            </a:r>
          </a:p>
          <a:p>
            <a:pPr marL="742950" lvl="1" indent="-285750" algn="l" rtl="0" fontAlgn="base">
              <a:buFontTx/>
              <a:buChar char="-"/>
            </a:pPr>
            <a:r>
              <a:rPr lang="en-GB" sz="1800" b="0" i="0" dirty="0">
                <a:solidFill>
                  <a:srgbClr val="000000"/>
                </a:solidFill>
                <a:effectLst/>
                <a:highlight>
                  <a:srgbClr val="FFFFFF"/>
                </a:highlight>
                <a:latin typeface="Aptos" panose="020B0004020202020204" pitchFamily="34" charset="0"/>
              </a:rPr>
              <a:t>Midlothian – a concern that if urgent support is needed – the only option is 3 which we can understanding but these do not seem to be readdressed and this causing a lot of concern for the carers/cared for as this option doesn’t really work for them, as it has now flexibility and there is a lot of issues with the care provider</a:t>
            </a:r>
          </a:p>
          <a:p>
            <a:pPr marL="742950" lvl="1" indent="-285750" algn="l" rtl="0" fontAlgn="base">
              <a:buFontTx/>
              <a:buChar char="-"/>
            </a:pPr>
            <a:endParaRPr lang="en-GB" sz="1800" b="0" i="0" dirty="0">
              <a:solidFill>
                <a:srgbClr val="000000"/>
              </a:solidFill>
              <a:effectLst/>
              <a:highlight>
                <a:srgbClr val="FFFFFF"/>
              </a:highlight>
              <a:latin typeface="Aptos" panose="020B0004020202020204" pitchFamily="34" charset="0"/>
            </a:endParaRPr>
          </a:p>
          <a:p>
            <a:pPr marL="742950" lvl="1" indent="-285750" algn="l" rtl="0" fontAlgn="base">
              <a:buFontTx/>
              <a:buChar char="-"/>
            </a:pPr>
            <a:r>
              <a:rPr lang="en-GB" sz="1800" b="0" i="0" dirty="0">
                <a:solidFill>
                  <a:srgbClr val="000000"/>
                </a:solidFill>
                <a:effectLst/>
                <a:highlight>
                  <a:srgbClr val="FFFFFF"/>
                </a:highlight>
                <a:latin typeface="Aptos" panose="020B0004020202020204" pitchFamily="34" charset="0"/>
              </a:rPr>
              <a:t>Lack of PA’s and what their experiences have been	</a:t>
            </a:r>
          </a:p>
          <a:p>
            <a:pPr marL="742950" lvl="1" indent="-285750" algn="l" rtl="0" fontAlgn="base">
              <a:buFontTx/>
              <a:buChar char="-"/>
            </a:pPr>
            <a:endParaRPr lang="en-GB" sz="1800" b="0" i="0" dirty="0">
              <a:solidFill>
                <a:srgbClr val="000000"/>
              </a:solidFill>
              <a:effectLst/>
              <a:highlight>
                <a:srgbClr val="FFFFFF"/>
              </a:highlight>
              <a:latin typeface="Aptos" panose="020B0004020202020204" pitchFamily="34" charset="0"/>
            </a:endParaRPr>
          </a:p>
          <a:p>
            <a:pPr marL="742950" lvl="1" indent="-285750" algn="l" rtl="0" fontAlgn="base">
              <a:buFontTx/>
              <a:buChar char="-"/>
            </a:pPr>
            <a:r>
              <a:rPr lang="en-GB" sz="1800" b="0" i="0" dirty="0">
                <a:solidFill>
                  <a:srgbClr val="000000"/>
                </a:solidFill>
                <a:effectLst/>
                <a:highlight>
                  <a:srgbClr val="FFFFFF"/>
                </a:highlight>
                <a:latin typeface="Aptos" panose="020B0004020202020204" pitchFamily="34" charset="0"/>
              </a:rPr>
              <a:t>SDS carers budget is being used for respite and the respite provide is either not working or there is a break down in how the respite is working for the carer</a:t>
            </a:r>
          </a:p>
          <a:p>
            <a:pPr marL="742950" lvl="1" indent="-285750" algn="l" rtl="0" fontAlgn="base">
              <a:buFontTx/>
              <a:buChar char="-"/>
            </a:pPr>
            <a:endParaRPr lang="en-GB" sz="1800" b="0" i="0" dirty="0">
              <a:solidFill>
                <a:srgbClr val="000000"/>
              </a:solidFill>
              <a:effectLst/>
              <a:highlight>
                <a:srgbClr val="FFFFFF"/>
              </a:highlight>
              <a:latin typeface="Aptos" panose="020B0004020202020204" pitchFamily="34" charset="0"/>
            </a:endParaRPr>
          </a:p>
          <a:p>
            <a:pPr marL="742950" lvl="1" indent="-285750" algn="l" rtl="0" fontAlgn="base">
              <a:buFontTx/>
              <a:buChar char="-"/>
            </a:pPr>
            <a:r>
              <a:rPr lang="en-GB" sz="1800" b="0" i="0" dirty="0">
                <a:solidFill>
                  <a:srgbClr val="000000"/>
                </a:solidFill>
                <a:effectLst/>
                <a:highlight>
                  <a:srgbClr val="FFFFFF"/>
                </a:highlight>
                <a:latin typeface="Aptos" panose="020B0004020202020204" pitchFamily="34" charset="0"/>
              </a:rPr>
              <a:t>Wee breaks can be used, but wee are finding more and more applications being used for sitter or befriending services </a:t>
            </a:r>
          </a:p>
          <a:p>
            <a:pPr marL="285750" indent="-285750" algn="l" rtl="0" fontAlgn="base">
              <a:buFontTx/>
              <a:buChar char="-"/>
            </a:pPr>
            <a:endParaRPr lang="en-GB" b="0" i="0" dirty="0">
              <a:solidFill>
                <a:srgbClr val="000000"/>
              </a:solidFill>
              <a:effectLst/>
              <a:highlight>
                <a:srgbClr val="FFFFFF"/>
              </a:highlight>
              <a:latin typeface="Segoe UI" panose="020B0502040204020203" pitchFamily="34" charset="0"/>
            </a:endParaRPr>
          </a:p>
          <a:p>
            <a:pPr marL="171450" indent="-171450">
              <a:buFontTx/>
              <a:buChar char="-"/>
            </a:pPr>
            <a:endParaRPr lang="en-GB" sz="1200" b="0" i="0" dirty="0">
              <a:solidFill>
                <a:srgbClr val="000000"/>
              </a:solidFill>
              <a:effectLst/>
              <a:highlight>
                <a:srgbClr val="FFFFFF"/>
              </a:highlight>
              <a:latin typeface="Aptos" panose="020B0004020202020204" pitchFamily="34" charset="0"/>
            </a:endParaRPr>
          </a:p>
          <a:p>
            <a:pPr marL="171450" indent="-171450">
              <a:buFontTx/>
              <a:buChar char="-"/>
            </a:pPr>
            <a:endParaRPr lang="en-GB" dirty="0"/>
          </a:p>
        </p:txBody>
      </p:sp>
      <p:sp>
        <p:nvSpPr>
          <p:cNvPr id="4" name="Slide Number Placeholder 3"/>
          <p:cNvSpPr>
            <a:spLocks noGrp="1"/>
          </p:cNvSpPr>
          <p:nvPr>
            <p:ph type="sldNum" sz="quarter" idx="5"/>
          </p:nvPr>
        </p:nvSpPr>
        <p:spPr/>
        <p:txBody>
          <a:bodyPr/>
          <a:lstStyle/>
          <a:p>
            <a:fld id="{E2AAC24B-CA09-4679-9132-ED4B78001FCD}" type="slidenum">
              <a:rPr lang="en-GB" smtClean="0"/>
              <a:t>5</a:t>
            </a:fld>
            <a:endParaRPr lang="en-GB"/>
          </a:p>
        </p:txBody>
      </p:sp>
    </p:spTree>
    <p:extLst>
      <p:ext uri="{BB962C8B-B14F-4D97-AF65-F5344CB8AC3E}">
        <p14:creationId xmlns:p14="http://schemas.microsoft.com/office/powerpoint/2010/main" val="1934491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Iain</a:t>
            </a:r>
          </a:p>
          <a:p>
            <a:endParaRPr lang="en-GB" b="1" dirty="0"/>
          </a:p>
          <a:p>
            <a:r>
              <a:rPr lang="en-GB" sz="1800" b="0" i="0" dirty="0">
                <a:solidFill>
                  <a:srgbClr val="000000"/>
                </a:solidFill>
                <a:effectLst/>
                <a:highlight>
                  <a:srgbClr val="FFFFFF"/>
                </a:highlight>
                <a:latin typeface="Aptos" panose="020B0004020202020204" pitchFamily="34" charset="0"/>
              </a:rPr>
              <a:t>show of hands or use chat. Brief discussion based on the outcome of poll and reflect on our experience. </a:t>
            </a:r>
          </a:p>
          <a:p>
            <a:endParaRPr lang="en-GB" sz="1800" b="0" i="0" dirty="0">
              <a:solidFill>
                <a:srgbClr val="000000"/>
              </a:solidFill>
              <a:effectLst/>
              <a:highlight>
                <a:srgbClr val="FFFFFF"/>
              </a:highlight>
              <a:latin typeface="Aptos" panose="020B0004020202020204" pitchFamily="34" charset="0"/>
            </a:endParaRPr>
          </a:p>
          <a:p>
            <a:r>
              <a:rPr lang="en-GB" sz="1800" b="0" i="0" dirty="0">
                <a:solidFill>
                  <a:srgbClr val="000000"/>
                </a:solidFill>
                <a:effectLst/>
                <a:highlight>
                  <a:srgbClr val="FFFFFF"/>
                </a:highlight>
                <a:latin typeface="Aptos" panose="020B0004020202020204" pitchFamily="34" charset="0"/>
              </a:rPr>
              <a:t>(Sharon will take a note of the raised hands)</a:t>
            </a:r>
          </a:p>
          <a:p>
            <a:endParaRPr lang="en-GB" sz="1800" b="0" i="0" dirty="0">
              <a:solidFill>
                <a:srgbClr val="000000"/>
              </a:solidFill>
              <a:effectLst/>
              <a:highlight>
                <a:srgbClr val="FFFFFF"/>
              </a:highlight>
              <a:latin typeface="Aptos" panose="020B0004020202020204" pitchFamily="34" charset="0"/>
            </a:endParaRPr>
          </a:p>
          <a:p>
            <a:r>
              <a:rPr lang="en-GB" sz="1800" b="0" i="0" dirty="0">
                <a:solidFill>
                  <a:srgbClr val="000000"/>
                </a:solidFill>
                <a:effectLst/>
                <a:highlight>
                  <a:srgbClr val="FFFFFF"/>
                </a:highlight>
                <a:latin typeface="Aptos" panose="020B0004020202020204" pitchFamily="34" charset="0"/>
              </a:rPr>
              <a:t>Take slide down</a:t>
            </a:r>
            <a:endParaRPr lang="en-GB" b="1" dirty="0"/>
          </a:p>
        </p:txBody>
      </p:sp>
      <p:sp>
        <p:nvSpPr>
          <p:cNvPr id="4" name="Slide Number Placeholder 3"/>
          <p:cNvSpPr>
            <a:spLocks noGrp="1"/>
          </p:cNvSpPr>
          <p:nvPr>
            <p:ph type="sldNum" sz="quarter" idx="5"/>
          </p:nvPr>
        </p:nvSpPr>
        <p:spPr/>
        <p:txBody>
          <a:bodyPr/>
          <a:lstStyle/>
          <a:p>
            <a:fld id="{E2AAC24B-CA09-4679-9132-ED4B78001FCD}" type="slidenum">
              <a:rPr lang="en-GB" smtClean="0"/>
              <a:t>6</a:t>
            </a:fld>
            <a:endParaRPr lang="en-GB"/>
          </a:p>
        </p:txBody>
      </p:sp>
    </p:spTree>
    <p:extLst>
      <p:ext uri="{BB962C8B-B14F-4D97-AF65-F5344CB8AC3E}">
        <p14:creationId xmlns:p14="http://schemas.microsoft.com/office/powerpoint/2010/main" val="2183352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0" i="0" dirty="0">
              <a:solidFill>
                <a:srgbClr val="000000"/>
              </a:solidFill>
              <a:effectLst/>
              <a:highlight>
                <a:srgbClr val="FFFFFF"/>
              </a:highlight>
              <a:latin typeface="Aptos" panose="020B0004020202020204" pitchFamily="34" charset="0"/>
            </a:endParaRPr>
          </a:p>
          <a:p>
            <a:r>
              <a:rPr lang="en-GB" sz="1800" b="1" i="0" dirty="0">
                <a:solidFill>
                  <a:srgbClr val="000000"/>
                </a:solidFill>
                <a:effectLst/>
                <a:highlight>
                  <a:srgbClr val="FFFFFF"/>
                </a:highlight>
                <a:latin typeface="Aptos" panose="020B0004020202020204" pitchFamily="34" charset="0"/>
              </a:rPr>
              <a:t>Sharon</a:t>
            </a:r>
          </a:p>
          <a:p>
            <a:endParaRPr lang="en-GB" sz="1800" b="0" i="0" dirty="0">
              <a:solidFill>
                <a:srgbClr val="000000"/>
              </a:solidFill>
              <a:effectLst/>
              <a:highlight>
                <a:srgbClr val="FFFFFF"/>
              </a:highlight>
              <a:latin typeface="Aptos" panose="020B0004020202020204" pitchFamily="34" charset="0"/>
            </a:endParaRPr>
          </a:p>
          <a:p>
            <a:r>
              <a:rPr lang="en-GB" sz="1800" b="0" i="0" dirty="0">
                <a:solidFill>
                  <a:srgbClr val="000000"/>
                </a:solidFill>
                <a:effectLst/>
                <a:highlight>
                  <a:srgbClr val="FFFFFF"/>
                </a:highlight>
                <a:latin typeface="Aptos" panose="020B0004020202020204" pitchFamily="34" charset="0"/>
              </a:rPr>
              <a:t>Explain that we’ve got 25 minutes to talk as group, Iain and Sharon to take notes. </a:t>
            </a:r>
          </a:p>
          <a:p>
            <a:endParaRPr lang="en-GB" sz="1800" b="0" i="0" dirty="0">
              <a:solidFill>
                <a:srgbClr val="000000"/>
              </a:solidFill>
              <a:effectLst/>
              <a:highlight>
                <a:srgbClr val="FFFFFF"/>
              </a:highlight>
              <a:latin typeface="Aptos" panose="020B0004020202020204" pitchFamily="34" charset="0"/>
            </a:endParaRPr>
          </a:p>
          <a:p>
            <a:r>
              <a:rPr lang="en-GB" sz="1800" b="0" i="0" dirty="0">
                <a:solidFill>
                  <a:srgbClr val="000000"/>
                </a:solidFill>
                <a:effectLst/>
                <a:highlight>
                  <a:srgbClr val="FFFFFF"/>
                </a:highlight>
                <a:latin typeface="Aptos" panose="020B0004020202020204" pitchFamily="34" charset="0"/>
              </a:rPr>
              <a:t>Say if anyone else takes notes, keen to have them emailed to us.</a:t>
            </a:r>
          </a:p>
          <a:p>
            <a:endParaRPr lang="en-GB" sz="1800" b="0" i="0" dirty="0">
              <a:solidFill>
                <a:srgbClr val="000000"/>
              </a:solidFill>
              <a:effectLst/>
              <a:highlight>
                <a:srgbClr val="FFFFFF"/>
              </a:highlight>
              <a:latin typeface="Aptos" panose="020B0004020202020204" pitchFamily="34" charset="0"/>
            </a:endParaRPr>
          </a:p>
          <a:p>
            <a:r>
              <a:rPr lang="en-GB" sz="1800" b="0" i="0" dirty="0">
                <a:solidFill>
                  <a:srgbClr val="000000"/>
                </a:solidFill>
                <a:effectLst/>
                <a:highlight>
                  <a:srgbClr val="FFFFFF"/>
                </a:highlight>
                <a:latin typeface="Aptos" panose="020B0004020202020204" pitchFamily="34" charset="0"/>
              </a:rPr>
              <a:t>The purpose of this is to look for common themes that we can feed back to VOCAL management, SiRD, SDSS, local authorities etc. </a:t>
            </a:r>
          </a:p>
          <a:p>
            <a:endParaRPr lang="en-GB" sz="1800" b="0" i="0" dirty="0">
              <a:solidFill>
                <a:srgbClr val="000000"/>
              </a:solidFill>
              <a:effectLst/>
              <a:highlight>
                <a:srgbClr val="FFFFFF"/>
              </a:highlight>
              <a:latin typeface="Aptos" panose="020B0004020202020204" pitchFamily="34" charset="0"/>
            </a:endParaRPr>
          </a:p>
          <a:p>
            <a:r>
              <a:rPr lang="en-GB" sz="1200" b="0" i="0" dirty="0">
                <a:solidFill>
                  <a:srgbClr val="000000"/>
                </a:solidFill>
                <a:effectLst/>
                <a:highlight>
                  <a:srgbClr val="FFFFFF"/>
                </a:highlight>
                <a:latin typeface="Aptos" panose="020B0004020202020204" pitchFamily="34" charset="0"/>
              </a:rPr>
              <a:t>Email addresses shared later</a:t>
            </a:r>
          </a:p>
          <a:p>
            <a:endParaRPr lang="en-GB" sz="1200" b="0" i="0" dirty="0">
              <a:solidFill>
                <a:srgbClr val="000000"/>
              </a:solidFill>
              <a:effectLst/>
              <a:highlight>
                <a:srgbClr val="FFFFFF"/>
              </a:highlight>
              <a:latin typeface="Aptos" panose="020B0004020202020204" pitchFamily="34" charset="0"/>
            </a:endParaRPr>
          </a:p>
          <a:p>
            <a:r>
              <a:rPr lang="en-GB" sz="1200" b="0" i="0" dirty="0">
                <a:solidFill>
                  <a:srgbClr val="000000"/>
                </a:solidFill>
                <a:effectLst/>
                <a:highlight>
                  <a:srgbClr val="FFFFFF"/>
                </a:highlight>
                <a:latin typeface="Aptos" panose="020B0004020202020204" pitchFamily="34" charset="0"/>
              </a:rPr>
              <a:t>Take </a:t>
            </a:r>
            <a:r>
              <a:rPr lang="en-GB" sz="1200" b="0" i="0">
                <a:solidFill>
                  <a:srgbClr val="000000"/>
                </a:solidFill>
                <a:effectLst/>
                <a:highlight>
                  <a:srgbClr val="FFFFFF"/>
                </a:highlight>
                <a:latin typeface="Aptos" panose="020B0004020202020204" pitchFamily="34" charset="0"/>
              </a:rPr>
              <a:t>slide down</a:t>
            </a:r>
            <a:endParaRPr lang="en-GB" dirty="0"/>
          </a:p>
        </p:txBody>
      </p:sp>
      <p:sp>
        <p:nvSpPr>
          <p:cNvPr id="4" name="Slide Number Placeholder 3"/>
          <p:cNvSpPr>
            <a:spLocks noGrp="1"/>
          </p:cNvSpPr>
          <p:nvPr>
            <p:ph type="sldNum" sz="quarter" idx="5"/>
          </p:nvPr>
        </p:nvSpPr>
        <p:spPr/>
        <p:txBody>
          <a:bodyPr/>
          <a:lstStyle/>
          <a:p>
            <a:fld id="{E2AAC24B-CA09-4679-9132-ED4B78001FCD}" type="slidenum">
              <a:rPr lang="en-GB" smtClean="0"/>
              <a:t>7</a:t>
            </a:fld>
            <a:endParaRPr lang="en-GB"/>
          </a:p>
        </p:txBody>
      </p:sp>
    </p:spTree>
    <p:extLst>
      <p:ext uri="{BB962C8B-B14F-4D97-AF65-F5344CB8AC3E}">
        <p14:creationId xmlns:p14="http://schemas.microsoft.com/office/powerpoint/2010/main" val="450376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000000"/>
              </a:solidFill>
              <a:effectLst/>
              <a:highlight>
                <a:srgbClr val="FFFFFF"/>
              </a:highlight>
              <a:latin typeface="Aptos" panose="020B0004020202020204" pitchFamily="34" charset="0"/>
            </a:endParaRPr>
          </a:p>
          <a:p>
            <a:r>
              <a:rPr lang="en-GB" b="1" i="0" dirty="0">
                <a:solidFill>
                  <a:srgbClr val="000000"/>
                </a:solidFill>
                <a:effectLst/>
                <a:highlight>
                  <a:srgbClr val="FFFFFF"/>
                </a:highlight>
                <a:latin typeface="Aptos" panose="020B0004020202020204" pitchFamily="34" charset="0"/>
              </a:rPr>
              <a:t>Both</a:t>
            </a:r>
          </a:p>
          <a:p>
            <a:endParaRPr lang="en-GB" b="0" i="0" dirty="0">
              <a:solidFill>
                <a:srgbClr val="000000"/>
              </a:solidFill>
              <a:effectLst/>
              <a:highlight>
                <a:srgbClr val="FFFFFF"/>
              </a:highlight>
              <a:latin typeface="Aptos" panose="020B0004020202020204" pitchFamily="34" charset="0"/>
            </a:endParaRPr>
          </a:p>
          <a:p>
            <a:r>
              <a:rPr lang="en-GB" b="0" i="0" dirty="0">
                <a:solidFill>
                  <a:srgbClr val="000000"/>
                </a:solidFill>
                <a:effectLst/>
                <a:highlight>
                  <a:srgbClr val="FFFFFF"/>
                </a:highlight>
                <a:latin typeface="Aptos" panose="020B0004020202020204" pitchFamily="34" charset="0"/>
              </a:rPr>
              <a:t>Iain and Sharon to go over notes, look at themes, and present them back to the group for agreement/change</a:t>
            </a:r>
          </a:p>
          <a:p>
            <a:endParaRPr lang="en-GB" b="0" i="0" dirty="0">
              <a:solidFill>
                <a:srgbClr val="000000"/>
              </a:solidFill>
              <a:effectLst/>
              <a:highlight>
                <a:srgbClr val="FFFFFF"/>
              </a:highlight>
              <a:latin typeface="Aptos" panose="020B0004020202020204" pitchFamily="34" charset="0"/>
            </a:endParaRPr>
          </a:p>
          <a:p>
            <a:endParaRPr lang="en-GB" dirty="0"/>
          </a:p>
        </p:txBody>
      </p:sp>
      <p:sp>
        <p:nvSpPr>
          <p:cNvPr id="4" name="Slide Number Placeholder 3"/>
          <p:cNvSpPr>
            <a:spLocks noGrp="1"/>
          </p:cNvSpPr>
          <p:nvPr>
            <p:ph type="sldNum" sz="quarter" idx="5"/>
          </p:nvPr>
        </p:nvSpPr>
        <p:spPr/>
        <p:txBody>
          <a:bodyPr/>
          <a:lstStyle/>
          <a:p>
            <a:fld id="{E2AAC24B-CA09-4679-9132-ED4B78001FCD}" type="slidenum">
              <a:rPr lang="en-GB" smtClean="0"/>
              <a:t>8</a:t>
            </a:fld>
            <a:endParaRPr lang="en-GB"/>
          </a:p>
        </p:txBody>
      </p:sp>
    </p:spTree>
    <p:extLst>
      <p:ext uri="{BB962C8B-B14F-4D97-AF65-F5344CB8AC3E}">
        <p14:creationId xmlns:p14="http://schemas.microsoft.com/office/powerpoint/2010/main" val="3380062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000000"/>
              </a:solidFill>
              <a:effectLst/>
              <a:highlight>
                <a:srgbClr val="FFFFFF"/>
              </a:highlight>
              <a:latin typeface="Aptos" panose="020B0004020202020204" pitchFamily="34" charset="0"/>
            </a:endParaRPr>
          </a:p>
          <a:p>
            <a:r>
              <a:rPr lang="en-GB" b="1" i="0" dirty="0">
                <a:solidFill>
                  <a:srgbClr val="000000"/>
                </a:solidFill>
                <a:effectLst/>
                <a:highlight>
                  <a:srgbClr val="FFFFFF"/>
                </a:highlight>
                <a:latin typeface="Aptos" panose="020B0004020202020204" pitchFamily="34" charset="0"/>
              </a:rPr>
              <a:t>Sharon</a:t>
            </a:r>
          </a:p>
          <a:p>
            <a:endParaRPr lang="en-GB" b="1" i="0" dirty="0">
              <a:solidFill>
                <a:srgbClr val="000000"/>
              </a:solidFill>
              <a:effectLst/>
              <a:highlight>
                <a:srgbClr val="FFFFFF"/>
              </a:highlight>
              <a:latin typeface="Aptos" panose="020B0004020202020204" pitchFamily="34" charset="0"/>
            </a:endParaRPr>
          </a:p>
          <a:p>
            <a:endParaRPr lang="en-GB" b="1" i="0" dirty="0">
              <a:solidFill>
                <a:srgbClr val="000000"/>
              </a:solidFill>
              <a:effectLst/>
              <a:highlight>
                <a:srgbClr val="FFFFFF"/>
              </a:highlight>
              <a:latin typeface="Aptos" panose="020B0004020202020204" pitchFamily="34" charset="0"/>
            </a:endParaRPr>
          </a:p>
          <a:p>
            <a:r>
              <a:rPr lang="en-GB" sz="1800" b="0" i="0" dirty="0">
                <a:solidFill>
                  <a:srgbClr val="000000"/>
                </a:solidFill>
                <a:effectLst/>
                <a:highlight>
                  <a:srgbClr val="FFFFFF"/>
                </a:highlight>
                <a:latin typeface="Aptos" panose="020B0004020202020204" pitchFamily="34" charset="0"/>
              </a:rPr>
              <a:t>mention we’d be keen to sustain and build on relationships with other people supporting unpaid carers, especially those who are SiRD funded. If we receive notes from participants, we’ll include these before sending on. </a:t>
            </a:r>
            <a:endParaRPr lang="en-GB" b="0" i="0" dirty="0">
              <a:solidFill>
                <a:srgbClr val="000000"/>
              </a:solidFill>
              <a:effectLst/>
              <a:highlight>
                <a:srgbClr val="FFFFFF"/>
              </a:highlight>
              <a:latin typeface="Aptos" panose="020B0004020202020204" pitchFamily="34" charset="0"/>
            </a:endParaRPr>
          </a:p>
        </p:txBody>
      </p:sp>
      <p:sp>
        <p:nvSpPr>
          <p:cNvPr id="4" name="Slide Number Placeholder 3"/>
          <p:cNvSpPr>
            <a:spLocks noGrp="1"/>
          </p:cNvSpPr>
          <p:nvPr>
            <p:ph type="sldNum" sz="quarter" idx="5"/>
          </p:nvPr>
        </p:nvSpPr>
        <p:spPr/>
        <p:txBody>
          <a:bodyPr/>
          <a:lstStyle/>
          <a:p>
            <a:fld id="{E2AAC24B-CA09-4679-9132-ED4B78001FCD}" type="slidenum">
              <a:rPr lang="en-GB" smtClean="0"/>
              <a:t>9</a:t>
            </a:fld>
            <a:endParaRPr lang="en-GB"/>
          </a:p>
        </p:txBody>
      </p:sp>
    </p:spTree>
    <p:extLst>
      <p:ext uri="{BB962C8B-B14F-4D97-AF65-F5344CB8AC3E}">
        <p14:creationId xmlns:p14="http://schemas.microsoft.com/office/powerpoint/2010/main" val="3616286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892B7FF-B2E7-46C4-B341-942574C7877D}" type="datetimeFigureOut">
              <a:rPr lang="en-GB" smtClean="0"/>
              <a:t>12/11/2024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1943A2-D36A-48DC-BC8A-297160FE4727}" type="slidenum">
              <a:rPr lang="en-GB" smtClean="0"/>
              <a:t>‹#›</a:t>
            </a:fld>
            <a:endParaRPr lang="en-GB"/>
          </a:p>
        </p:txBody>
      </p:sp>
    </p:spTree>
    <p:extLst>
      <p:ext uri="{BB962C8B-B14F-4D97-AF65-F5344CB8AC3E}">
        <p14:creationId xmlns:p14="http://schemas.microsoft.com/office/powerpoint/2010/main" val="3073724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92B7FF-B2E7-46C4-B341-942574C7877D}" type="datetimeFigureOut">
              <a:rPr lang="en-GB" smtClean="0"/>
              <a:t>12/11/2024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1943A2-D36A-48DC-BC8A-297160FE4727}" type="slidenum">
              <a:rPr lang="en-GB" smtClean="0"/>
              <a:t>‹#›</a:t>
            </a:fld>
            <a:endParaRPr lang="en-GB"/>
          </a:p>
        </p:txBody>
      </p:sp>
    </p:spTree>
    <p:extLst>
      <p:ext uri="{BB962C8B-B14F-4D97-AF65-F5344CB8AC3E}">
        <p14:creationId xmlns:p14="http://schemas.microsoft.com/office/powerpoint/2010/main" val="147058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92B7FF-B2E7-46C4-B341-942574C7877D}" type="datetimeFigureOut">
              <a:rPr lang="en-GB" smtClean="0"/>
              <a:t>12/11/2024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1943A2-D36A-48DC-BC8A-297160FE4727}" type="slidenum">
              <a:rPr lang="en-GB" smtClean="0"/>
              <a:t>‹#›</a:t>
            </a:fld>
            <a:endParaRPr lang="en-GB"/>
          </a:p>
        </p:txBody>
      </p:sp>
    </p:spTree>
    <p:extLst>
      <p:ext uri="{BB962C8B-B14F-4D97-AF65-F5344CB8AC3E}">
        <p14:creationId xmlns:p14="http://schemas.microsoft.com/office/powerpoint/2010/main" val="22604811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30ECE67-8B93-4545-A3F1-93B65C7AB43A}" type="datetimeFigureOut">
              <a:rPr lang="en-GB" smtClean="0"/>
              <a:t>12/11/2024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3623F1-F4E8-46B0-B34A-D371600F3106}" type="slidenum">
              <a:rPr lang="en-GB" smtClean="0"/>
              <a:t>‹#›</a:t>
            </a:fld>
            <a:endParaRPr lang="en-GB"/>
          </a:p>
        </p:txBody>
      </p:sp>
    </p:spTree>
    <p:extLst>
      <p:ext uri="{BB962C8B-B14F-4D97-AF65-F5344CB8AC3E}">
        <p14:creationId xmlns:p14="http://schemas.microsoft.com/office/powerpoint/2010/main" val="1236290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0ECE67-8B93-4545-A3F1-93B65C7AB43A}" type="datetimeFigureOut">
              <a:rPr lang="en-GB" smtClean="0"/>
              <a:t>12/11/2024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3623F1-F4E8-46B0-B34A-D371600F3106}" type="slidenum">
              <a:rPr lang="en-GB" smtClean="0"/>
              <a:t>‹#›</a:t>
            </a:fld>
            <a:endParaRPr lang="en-GB"/>
          </a:p>
        </p:txBody>
      </p:sp>
    </p:spTree>
    <p:extLst>
      <p:ext uri="{BB962C8B-B14F-4D97-AF65-F5344CB8AC3E}">
        <p14:creationId xmlns:p14="http://schemas.microsoft.com/office/powerpoint/2010/main" val="3243676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0ECE67-8B93-4545-A3F1-93B65C7AB43A}" type="datetimeFigureOut">
              <a:rPr lang="en-GB" smtClean="0"/>
              <a:t>12/11/2024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3623F1-F4E8-46B0-B34A-D371600F3106}" type="slidenum">
              <a:rPr lang="en-GB" smtClean="0"/>
              <a:t>‹#›</a:t>
            </a:fld>
            <a:endParaRPr lang="en-GB"/>
          </a:p>
        </p:txBody>
      </p:sp>
    </p:spTree>
    <p:extLst>
      <p:ext uri="{BB962C8B-B14F-4D97-AF65-F5344CB8AC3E}">
        <p14:creationId xmlns:p14="http://schemas.microsoft.com/office/powerpoint/2010/main" val="23942019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30ECE67-8B93-4545-A3F1-93B65C7AB43A}" type="datetimeFigureOut">
              <a:rPr lang="en-GB" smtClean="0"/>
              <a:t>12/11/2024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3623F1-F4E8-46B0-B34A-D371600F3106}" type="slidenum">
              <a:rPr lang="en-GB" smtClean="0"/>
              <a:t>‹#›</a:t>
            </a:fld>
            <a:endParaRPr lang="en-GB"/>
          </a:p>
        </p:txBody>
      </p:sp>
    </p:spTree>
    <p:extLst>
      <p:ext uri="{BB962C8B-B14F-4D97-AF65-F5344CB8AC3E}">
        <p14:creationId xmlns:p14="http://schemas.microsoft.com/office/powerpoint/2010/main" val="1576691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30ECE67-8B93-4545-A3F1-93B65C7AB43A}" type="datetimeFigureOut">
              <a:rPr lang="en-GB" smtClean="0"/>
              <a:t>12/11/2024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3623F1-F4E8-46B0-B34A-D371600F3106}" type="slidenum">
              <a:rPr lang="en-GB" smtClean="0"/>
              <a:t>‹#›</a:t>
            </a:fld>
            <a:endParaRPr lang="en-GB"/>
          </a:p>
        </p:txBody>
      </p:sp>
    </p:spTree>
    <p:extLst>
      <p:ext uri="{BB962C8B-B14F-4D97-AF65-F5344CB8AC3E}">
        <p14:creationId xmlns:p14="http://schemas.microsoft.com/office/powerpoint/2010/main" val="36036107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30ECE67-8B93-4545-A3F1-93B65C7AB43A}" type="datetimeFigureOut">
              <a:rPr lang="en-GB" smtClean="0"/>
              <a:t>12/11/2024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3623F1-F4E8-46B0-B34A-D371600F3106}" type="slidenum">
              <a:rPr lang="en-GB" smtClean="0"/>
              <a:t>‹#›</a:t>
            </a:fld>
            <a:endParaRPr lang="en-GB"/>
          </a:p>
        </p:txBody>
      </p:sp>
    </p:spTree>
    <p:extLst>
      <p:ext uri="{BB962C8B-B14F-4D97-AF65-F5344CB8AC3E}">
        <p14:creationId xmlns:p14="http://schemas.microsoft.com/office/powerpoint/2010/main" val="1691545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0ECE67-8B93-4545-A3F1-93B65C7AB43A}" type="datetimeFigureOut">
              <a:rPr lang="en-GB" smtClean="0"/>
              <a:t>12/11/2024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3623F1-F4E8-46B0-B34A-D371600F3106}" type="slidenum">
              <a:rPr lang="en-GB" smtClean="0"/>
              <a:t>‹#›</a:t>
            </a:fld>
            <a:endParaRPr lang="en-GB"/>
          </a:p>
        </p:txBody>
      </p:sp>
    </p:spTree>
    <p:extLst>
      <p:ext uri="{BB962C8B-B14F-4D97-AF65-F5344CB8AC3E}">
        <p14:creationId xmlns:p14="http://schemas.microsoft.com/office/powerpoint/2010/main" val="22758170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0ECE67-8B93-4545-A3F1-93B65C7AB43A}" type="datetimeFigureOut">
              <a:rPr lang="en-GB" smtClean="0"/>
              <a:t>12/11/2024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3623F1-F4E8-46B0-B34A-D371600F3106}" type="slidenum">
              <a:rPr lang="en-GB" smtClean="0"/>
              <a:t>‹#›</a:t>
            </a:fld>
            <a:endParaRPr lang="en-GB"/>
          </a:p>
        </p:txBody>
      </p:sp>
    </p:spTree>
    <p:extLst>
      <p:ext uri="{BB962C8B-B14F-4D97-AF65-F5344CB8AC3E}">
        <p14:creationId xmlns:p14="http://schemas.microsoft.com/office/powerpoint/2010/main" val="538833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92B7FF-B2E7-46C4-B341-942574C7877D}" type="datetimeFigureOut">
              <a:rPr lang="en-GB" smtClean="0"/>
              <a:t>12/11/2024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1943A2-D36A-48DC-BC8A-297160FE4727}" type="slidenum">
              <a:rPr lang="en-GB" smtClean="0"/>
              <a:t>‹#›</a:t>
            </a:fld>
            <a:endParaRPr lang="en-GB"/>
          </a:p>
        </p:txBody>
      </p:sp>
    </p:spTree>
    <p:extLst>
      <p:ext uri="{BB962C8B-B14F-4D97-AF65-F5344CB8AC3E}">
        <p14:creationId xmlns:p14="http://schemas.microsoft.com/office/powerpoint/2010/main" val="6212178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0ECE67-8B93-4545-A3F1-93B65C7AB43A}" type="datetimeFigureOut">
              <a:rPr lang="en-GB" smtClean="0"/>
              <a:t>12/11/2024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3623F1-F4E8-46B0-B34A-D371600F3106}" type="slidenum">
              <a:rPr lang="en-GB" smtClean="0"/>
              <a:t>‹#›</a:t>
            </a:fld>
            <a:endParaRPr lang="en-GB"/>
          </a:p>
        </p:txBody>
      </p:sp>
    </p:spTree>
    <p:extLst>
      <p:ext uri="{BB962C8B-B14F-4D97-AF65-F5344CB8AC3E}">
        <p14:creationId xmlns:p14="http://schemas.microsoft.com/office/powerpoint/2010/main" val="14022892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0ECE67-8B93-4545-A3F1-93B65C7AB43A}" type="datetimeFigureOut">
              <a:rPr lang="en-GB" smtClean="0"/>
              <a:t>12/11/2024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3623F1-F4E8-46B0-B34A-D371600F3106}" type="slidenum">
              <a:rPr lang="en-GB" smtClean="0"/>
              <a:t>‹#›</a:t>
            </a:fld>
            <a:endParaRPr lang="en-GB"/>
          </a:p>
        </p:txBody>
      </p:sp>
    </p:spTree>
    <p:extLst>
      <p:ext uri="{BB962C8B-B14F-4D97-AF65-F5344CB8AC3E}">
        <p14:creationId xmlns:p14="http://schemas.microsoft.com/office/powerpoint/2010/main" val="29215633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0ECE67-8B93-4545-A3F1-93B65C7AB43A}" type="datetimeFigureOut">
              <a:rPr lang="en-GB" smtClean="0"/>
              <a:t>12/11/2024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3623F1-F4E8-46B0-B34A-D371600F3106}" type="slidenum">
              <a:rPr lang="en-GB" smtClean="0"/>
              <a:t>‹#›</a:t>
            </a:fld>
            <a:endParaRPr lang="en-GB"/>
          </a:p>
        </p:txBody>
      </p:sp>
    </p:spTree>
    <p:extLst>
      <p:ext uri="{BB962C8B-B14F-4D97-AF65-F5344CB8AC3E}">
        <p14:creationId xmlns:p14="http://schemas.microsoft.com/office/powerpoint/2010/main" val="4004307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892B7FF-B2E7-46C4-B341-942574C7877D}" type="datetimeFigureOut">
              <a:rPr lang="en-GB" smtClean="0"/>
              <a:t>12/11/2024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1943A2-D36A-48DC-BC8A-297160FE4727}" type="slidenum">
              <a:rPr lang="en-GB" smtClean="0"/>
              <a:t>‹#›</a:t>
            </a:fld>
            <a:endParaRPr lang="en-GB"/>
          </a:p>
        </p:txBody>
      </p:sp>
    </p:spTree>
    <p:extLst>
      <p:ext uri="{BB962C8B-B14F-4D97-AF65-F5344CB8AC3E}">
        <p14:creationId xmlns:p14="http://schemas.microsoft.com/office/powerpoint/2010/main" val="1933341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92B7FF-B2E7-46C4-B341-942574C7877D}" type="datetimeFigureOut">
              <a:rPr lang="en-GB" smtClean="0"/>
              <a:t>12/11/2024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1943A2-D36A-48DC-BC8A-297160FE4727}" type="slidenum">
              <a:rPr lang="en-GB" smtClean="0"/>
              <a:t>‹#›</a:t>
            </a:fld>
            <a:endParaRPr lang="en-GB"/>
          </a:p>
        </p:txBody>
      </p:sp>
    </p:spTree>
    <p:extLst>
      <p:ext uri="{BB962C8B-B14F-4D97-AF65-F5344CB8AC3E}">
        <p14:creationId xmlns:p14="http://schemas.microsoft.com/office/powerpoint/2010/main" val="1616125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892B7FF-B2E7-46C4-B341-942574C7877D}" type="datetimeFigureOut">
              <a:rPr lang="en-GB" smtClean="0"/>
              <a:t>12/11/2024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71943A2-D36A-48DC-BC8A-297160FE4727}" type="slidenum">
              <a:rPr lang="en-GB" smtClean="0"/>
              <a:t>‹#›</a:t>
            </a:fld>
            <a:endParaRPr lang="en-GB"/>
          </a:p>
        </p:txBody>
      </p:sp>
    </p:spTree>
    <p:extLst>
      <p:ext uri="{BB962C8B-B14F-4D97-AF65-F5344CB8AC3E}">
        <p14:creationId xmlns:p14="http://schemas.microsoft.com/office/powerpoint/2010/main" val="152578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892B7FF-B2E7-46C4-B341-942574C7877D}" type="datetimeFigureOut">
              <a:rPr lang="en-GB" smtClean="0"/>
              <a:t>12/11/2024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71943A2-D36A-48DC-BC8A-297160FE4727}" type="slidenum">
              <a:rPr lang="en-GB" smtClean="0"/>
              <a:t>‹#›</a:t>
            </a:fld>
            <a:endParaRPr lang="en-GB"/>
          </a:p>
        </p:txBody>
      </p:sp>
    </p:spTree>
    <p:extLst>
      <p:ext uri="{BB962C8B-B14F-4D97-AF65-F5344CB8AC3E}">
        <p14:creationId xmlns:p14="http://schemas.microsoft.com/office/powerpoint/2010/main" val="1314349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92B7FF-B2E7-46C4-B341-942574C7877D}" type="datetimeFigureOut">
              <a:rPr lang="en-GB" smtClean="0"/>
              <a:t>12/11/2024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71943A2-D36A-48DC-BC8A-297160FE4727}" type="slidenum">
              <a:rPr lang="en-GB" smtClean="0"/>
              <a:t>‹#›</a:t>
            </a:fld>
            <a:endParaRPr lang="en-GB"/>
          </a:p>
        </p:txBody>
      </p:sp>
    </p:spTree>
    <p:extLst>
      <p:ext uri="{BB962C8B-B14F-4D97-AF65-F5344CB8AC3E}">
        <p14:creationId xmlns:p14="http://schemas.microsoft.com/office/powerpoint/2010/main" val="1871741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892B7FF-B2E7-46C4-B341-942574C7877D}" type="datetimeFigureOut">
              <a:rPr lang="en-GB" smtClean="0"/>
              <a:t>12/11/2024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1943A2-D36A-48DC-BC8A-297160FE4727}" type="slidenum">
              <a:rPr lang="en-GB" smtClean="0"/>
              <a:t>‹#›</a:t>
            </a:fld>
            <a:endParaRPr lang="en-GB"/>
          </a:p>
        </p:txBody>
      </p:sp>
    </p:spTree>
    <p:extLst>
      <p:ext uri="{BB962C8B-B14F-4D97-AF65-F5344CB8AC3E}">
        <p14:creationId xmlns:p14="http://schemas.microsoft.com/office/powerpoint/2010/main" val="2970300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892B7FF-B2E7-46C4-B341-942574C7877D}" type="datetimeFigureOut">
              <a:rPr lang="en-GB" smtClean="0"/>
              <a:t>12/11/2024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1943A2-D36A-48DC-BC8A-297160FE4727}" type="slidenum">
              <a:rPr lang="en-GB" smtClean="0"/>
              <a:t>‹#›</a:t>
            </a:fld>
            <a:endParaRPr lang="en-GB"/>
          </a:p>
        </p:txBody>
      </p:sp>
    </p:spTree>
    <p:extLst>
      <p:ext uri="{BB962C8B-B14F-4D97-AF65-F5344CB8AC3E}">
        <p14:creationId xmlns:p14="http://schemas.microsoft.com/office/powerpoint/2010/main" val="1574179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 y="3210"/>
            <a:ext cx="12197715" cy="6854790"/>
          </a:xfrm>
          <a:prstGeom prst="rect">
            <a:avLst/>
          </a:prstGeom>
        </p:spPr>
      </p:pic>
      <p:sp>
        <p:nvSpPr>
          <p:cNvPr id="2" name="Title Placeholder 1"/>
          <p:cNvSpPr>
            <a:spLocks noGrp="1"/>
          </p:cNvSpPr>
          <p:nvPr>
            <p:ph type="title"/>
          </p:nvPr>
        </p:nvSpPr>
        <p:spPr>
          <a:xfrm>
            <a:off x="1671782" y="725343"/>
            <a:ext cx="9682018" cy="1325563"/>
          </a:xfrm>
          <a:prstGeom prst="rect">
            <a:avLst/>
          </a:prstGeom>
        </p:spPr>
        <p:txBody>
          <a:bodyPr vert="horz" lIns="91440" tIns="45720" rIns="91440" bIns="45720" rtlCol="0" anchor="ctr">
            <a:normAutofit/>
          </a:bodyPr>
          <a:lstStyle/>
          <a:p>
            <a:r>
              <a:rPr lang="en-US"/>
              <a:t>Your text goes here</a:t>
            </a:r>
            <a:endParaRPr lang="en-GB"/>
          </a:p>
        </p:txBody>
      </p:sp>
      <p:sp>
        <p:nvSpPr>
          <p:cNvPr id="3" name="Text Placeholder 2"/>
          <p:cNvSpPr>
            <a:spLocks noGrp="1"/>
          </p:cNvSpPr>
          <p:nvPr>
            <p:ph type="body" idx="1"/>
          </p:nvPr>
        </p:nvSpPr>
        <p:spPr>
          <a:xfrm>
            <a:off x="838200" y="2299855"/>
            <a:ext cx="10515600" cy="3657535"/>
          </a:xfrm>
          <a:prstGeom prst="rect">
            <a:avLst/>
          </a:prstGeom>
        </p:spPr>
        <p:txBody>
          <a:bodyPr vert="horz" lIns="91440" tIns="45720" rIns="91440" bIns="45720" rtlCol="0">
            <a:normAutofit/>
          </a:bodyPr>
          <a:lstStyle/>
          <a:p>
            <a:pPr lvl="0"/>
            <a:r>
              <a:rPr lang="en-US"/>
              <a:t>Your text goes here</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92B7FF-B2E7-46C4-B341-942574C7877D}" type="datetimeFigureOut">
              <a:rPr lang="en-GB" smtClean="0"/>
              <a:t>12/11/2024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1943A2-D36A-48DC-BC8A-297160FE4727}" type="slidenum">
              <a:rPr lang="en-GB" smtClean="0"/>
              <a:t>‹#›</a:t>
            </a:fld>
            <a:endParaRPr lang="en-GB"/>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175999" y="5957390"/>
            <a:ext cx="794327" cy="706069"/>
          </a:xfrm>
          <a:prstGeom prst="rect">
            <a:avLst/>
          </a:prstGeom>
        </p:spPr>
      </p:pic>
    </p:spTree>
    <p:extLst>
      <p:ext uri="{BB962C8B-B14F-4D97-AF65-F5344CB8AC3E}">
        <p14:creationId xmlns:p14="http://schemas.microsoft.com/office/powerpoint/2010/main" val="2537277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ECE67-8B93-4545-A3F1-93B65C7AB43A}" type="datetimeFigureOut">
              <a:rPr lang="en-GB" smtClean="0"/>
              <a:t>12/11/2024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623F1-F4E8-46B0-B34A-D371600F3106}" type="slidenum">
              <a:rPr lang="en-GB" smtClean="0"/>
              <a:t>‹#›</a:t>
            </a:fld>
            <a:endParaRPr lang="en-GB"/>
          </a:p>
        </p:txBody>
      </p:sp>
      <p:sp>
        <p:nvSpPr>
          <p:cNvPr id="7" name="Rectangle 6"/>
          <p:cNvSpPr/>
          <p:nvPr userDrawn="1"/>
        </p:nvSpPr>
        <p:spPr>
          <a:xfrm>
            <a:off x="11924145" y="1905"/>
            <a:ext cx="267854" cy="687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71412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hyperlink" Target="mailto:imcgregor@vocal.org.uk" TargetMode="Externa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hyperlink" Target="mailto:sleitch@vocal.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771AA-6450-935F-DB4A-FE792E62CDA6}"/>
              </a:ext>
            </a:extLst>
          </p:cNvPr>
          <p:cNvSpPr>
            <a:spLocks noGrp="1"/>
          </p:cNvSpPr>
          <p:nvPr>
            <p:ph type="title"/>
          </p:nvPr>
        </p:nvSpPr>
        <p:spPr>
          <a:xfrm>
            <a:off x="119170" y="2250820"/>
            <a:ext cx="11952514" cy="1325563"/>
          </a:xfrm>
        </p:spPr>
        <p:txBody>
          <a:bodyPr>
            <a:normAutofit/>
          </a:bodyPr>
          <a:lstStyle/>
          <a:p>
            <a:pPr algn="ctr"/>
            <a:r>
              <a:rPr lang="en-GB" sz="3600" dirty="0">
                <a:solidFill>
                  <a:schemeClr val="accent1">
                    <a:lumMod val="75000"/>
                  </a:schemeClr>
                </a:solidFill>
              </a:rPr>
              <a:t>VOCAL about Independent Living:</a:t>
            </a:r>
            <a:br>
              <a:rPr lang="en-GB" sz="3600" dirty="0">
                <a:solidFill>
                  <a:schemeClr val="accent1">
                    <a:lumMod val="75000"/>
                  </a:schemeClr>
                </a:solidFill>
              </a:rPr>
            </a:br>
            <a:r>
              <a:rPr lang="en-GB" sz="3600" dirty="0">
                <a:solidFill>
                  <a:schemeClr val="accent1">
                    <a:lumMod val="75000"/>
                  </a:schemeClr>
                </a:solidFill>
              </a:rPr>
              <a:t> SDS and unpaid carers</a:t>
            </a:r>
            <a:endParaRPr lang="en-US" sz="3600" dirty="0">
              <a:solidFill>
                <a:schemeClr val="accent1">
                  <a:lumMod val="75000"/>
                </a:schemeClr>
              </a:solidFill>
            </a:endParaRPr>
          </a:p>
        </p:txBody>
      </p:sp>
    </p:spTree>
    <p:extLst>
      <p:ext uri="{BB962C8B-B14F-4D97-AF65-F5344CB8AC3E}">
        <p14:creationId xmlns:p14="http://schemas.microsoft.com/office/powerpoint/2010/main" val="3138503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VOCAL working with carers logo. Two figures with hands connected."/>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7468" y="2714336"/>
            <a:ext cx="4648630" cy="2586962"/>
          </a:xfrm>
          <a:prstGeom prst="rect">
            <a:avLst/>
          </a:prstGeom>
        </p:spPr>
      </p:pic>
      <p:grpSp>
        <p:nvGrpSpPr>
          <p:cNvPr id="12" name="Group 11" descr="Social media icons"/>
          <p:cNvGrpSpPr/>
          <p:nvPr/>
        </p:nvGrpSpPr>
        <p:grpSpPr>
          <a:xfrm>
            <a:off x="7337448" y="4216856"/>
            <a:ext cx="2297499" cy="713470"/>
            <a:chOff x="4332057" y="3937688"/>
            <a:chExt cx="2786499" cy="865325"/>
          </a:xfrm>
        </p:grpSpPr>
        <p:pic>
          <p:nvPicPr>
            <p:cNvPr id="9" name="Picture 8" descr="Facebook ico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32057" y="3937688"/>
              <a:ext cx="859547" cy="865325"/>
            </a:xfrm>
            <a:prstGeom prst="rect">
              <a:avLst/>
            </a:prstGeom>
          </p:spPr>
        </p:pic>
        <p:pic>
          <p:nvPicPr>
            <p:cNvPr id="10" name="Picture 9" descr="Linkedin ico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53231" y="3937688"/>
              <a:ext cx="865325" cy="865325"/>
            </a:xfrm>
            <a:prstGeom prst="rect">
              <a:avLst/>
            </a:prstGeom>
          </p:spPr>
        </p:pic>
        <p:pic>
          <p:nvPicPr>
            <p:cNvPr id="11" name="Picture 10" descr="Twitter ico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89755" y="3937688"/>
              <a:ext cx="865325" cy="865325"/>
            </a:xfrm>
            <a:prstGeom prst="rect">
              <a:avLst/>
            </a:prstGeom>
          </p:spPr>
        </p:pic>
      </p:grpSp>
      <p:sp>
        <p:nvSpPr>
          <p:cNvPr id="13" name="TextBox 12"/>
          <p:cNvSpPr txBox="1"/>
          <p:nvPr/>
        </p:nvSpPr>
        <p:spPr>
          <a:xfrm>
            <a:off x="7082719" y="3493249"/>
            <a:ext cx="2802193" cy="584775"/>
          </a:xfrm>
          <a:prstGeom prst="rect">
            <a:avLst/>
          </a:prstGeom>
          <a:noFill/>
        </p:spPr>
        <p:txBody>
          <a:bodyPr wrap="square" rtlCol="0">
            <a:spAutoFit/>
          </a:bodyPr>
          <a:lstStyle/>
          <a:p>
            <a:pPr algn="ctr"/>
            <a:r>
              <a:rPr lang="en-US" sz="3200" b="1" dirty="0">
                <a:solidFill>
                  <a:schemeClr val="accent1"/>
                </a:solidFill>
                <a:latin typeface="+mj-lt"/>
              </a:rPr>
              <a:t>vocal.org.uk</a:t>
            </a:r>
            <a:endParaRPr lang="en-GB" sz="3200" b="1" dirty="0">
              <a:solidFill>
                <a:schemeClr val="accent1"/>
              </a:solidFill>
              <a:latin typeface="+mj-lt"/>
            </a:endParaRPr>
          </a:p>
        </p:txBody>
      </p:sp>
      <p:sp>
        <p:nvSpPr>
          <p:cNvPr id="14" name="TextBox 13"/>
          <p:cNvSpPr txBox="1"/>
          <p:nvPr/>
        </p:nvSpPr>
        <p:spPr>
          <a:xfrm>
            <a:off x="1588629" y="5425893"/>
            <a:ext cx="9025053" cy="430887"/>
          </a:xfrm>
          <a:prstGeom prst="rect">
            <a:avLst/>
          </a:prstGeom>
          <a:noFill/>
        </p:spPr>
        <p:txBody>
          <a:bodyPr wrap="square" rtlCol="0">
            <a:spAutoFit/>
          </a:bodyPr>
          <a:lstStyle/>
          <a:p>
            <a:pPr algn="ctr"/>
            <a:r>
              <a:rPr lang="en-US" sz="1100">
                <a:solidFill>
                  <a:schemeClr val="accent1"/>
                </a:solidFill>
              </a:rPr>
              <a:t>VOCAL - Voice of Carers Across Lothian</a:t>
            </a:r>
          </a:p>
          <a:p>
            <a:pPr algn="ctr"/>
            <a:r>
              <a:rPr lang="en-US" sz="1100">
                <a:solidFill>
                  <a:schemeClr val="accent1"/>
                </a:solidFill>
              </a:rPr>
              <a:t>Scottish Charity: SC020755 | Company Registration: SC183050</a:t>
            </a:r>
            <a:endParaRPr lang="en-GB" sz="1100" b="1">
              <a:solidFill>
                <a:schemeClr val="accent1"/>
              </a:solidFill>
              <a:latin typeface="+mj-lt"/>
            </a:endParaRPr>
          </a:p>
        </p:txBody>
      </p:sp>
      <p:sp>
        <p:nvSpPr>
          <p:cNvPr id="3" name="TextBox 2">
            <a:extLst>
              <a:ext uri="{FF2B5EF4-FFF2-40B4-BE49-F238E27FC236}">
                <a16:creationId xmlns:a16="http://schemas.microsoft.com/office/drawing/2014/main" id="{782605E7-5299-37D3-A468-7235AEC0C4B5}"/>
              </a:ext>
            </a:extLst>
          </p:cNvPr>
          <p:cNvSpPr txBox="1"/>
          <p:nvPr/>
        </p:nvSpPr>
        <p:spPr>
          <a:xfrm>
            <a:off x="0" y="785777"/>
            <a:ext cx="12192000" cy="1446550"/>
          </a:xfrm>
          <a:prstGeom prst="rect">
            <a:avLst/>
          </a:prstGeom>
          <a:noFill/>
        </p:spPr>
        <p:txBody>
          <a:bodyPr wrap="square">
            <a:spAutoFit/>
          </a:bodyPr>
          <a:lstStyle/>
          <a:p>
            <a:pPr algn="ctr"/>
            <a:endParaRPr lang="en-GB" sz="4400" b="1" dirty="0">
              <a:solidFill>
                <a:schemeClr val="accent1">
                  <a:lumMod val="75000"/>
                </a:schemeClr>
              </a:solidFill>
            </a:endParaRPr>
          </a:p>
          <a:p>
            <a:pPr algn="ctr"/>
            <a:r>
              <a:rPr lang="en-GB" sz="4400" b="1">
                <a:solidFill>
                  <a:schemeClr val="accent1">
                    <a:lumMod val="75000"/>
                  </a:schemeClr>
                </a:solidFill>
              </a:rPr>
              <a:t>Thank you!  </a:t>
            </a:r>
            <a:endParaRPr lang="en-GB" sz="4400" b="1" dirty="0">
              <a:solidFill>
                <a:schemeClr val="accent1">
                  <a:lumMod val="75000"/>
                </a:schemeClr>
              </a:solidFill>
            </a:endParaRPr>
          </a:p>
        </p:txBody>
      </p:sp>
    </p:spTree>
    <p:extLst>
      <p:ext uri="{BB962C8B-B14F-4D97-AF65-F5344CB8AC3E}">
        <p14:creationId xmlns:p14="http://schemas.microsoft.com/office/powerpoint/2010/main" val="238557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EA9BE-64E7-1CA6-2D08-3BD16E1BE07B}"/>
              </a:ext>
            </a:extLst>
          </p:cNvPr>
          <p:cNvSpPr>
            <a:spLocks noGrp="1"/>
          </p:cNvSpPr>
          <p:nvPr>
            <p:ph type="title"/>
          </p:nvPr>
        </p:nvSpPr>
        <p:spPr>
          <a:xfrm>
            <a:off x="1" y="725343"/>
            <a:ext cx="12192000" cy="1325563"/>
          </a:xfrm>
        </p:spPr>
        <p:txBody>
          <a:bodyPr>
            <a:normAutofit/>
          </a:bodyPr>
          <a:lstStyle/>
          <a:p>
            <a:pPr algn="ctr"/>
            <a:r>
              <a:rPr lang="en-GB" dirty="0">
                <a:solidFill>
                  <a:schemeClr val="accent1">
                    <a:lumMod val="75000"/>
                  </a:schemeClr>
                </a:solidFill>
              </a:rPr>
              <a:t>Welcome and introductions</a:t>
            </a:r>
          </a:p>
        </p:txBody>
      </p:sp>
      <p:sp>
        <p:nvSpPr>
          <p:cNvPr id="6" name="Content Placeholder 5">
            <a:extLst>
              <a:ext uri="{FF2B5EF4-FFF2-40B4-BE49-F238E27FC236}">
                <a16:creationId xmlns:a16="http://schemas.microsoft.com/office/drawing/2014/main" id="{F158C3F4-E866-BD94-A21B-9C6FC7A3C361}"/>
              </a:ext>
            </a:extLst>
          </p:cNvPr>
          <p:cNvSpPr>
            <a:spLocks noGrp="1"/>
          </p:cNvSpPr>
          <p:nvPr>
            <p:ph idx="1"/>
          </p:nvPr>
        </p:nvSpPr>
        <p:spPr>
          <a:xfrm>
            <a:off x="-1" y="2018249"/>
            <a:ext cx="12191999" cy="3657535"/>
          </a:xfrm>
        </p:spPr>
        <p:txBody>
          <a:bodyPr/>
          <a:lstStyle/>
          <a:p>
            <a:endParaRPr lang="en-GB" dirty="0"/>
          </a:p>
          <a:p>
            <a:endParaRPr lang="en-GB" dirty="0">
              <a:solidFill>
                <a:schemeClr val="accent1">
                  <a:lumMod val="75000"/>
                </a:schemeClr>
              </a:solidFill>
            </a:endParaRPr>
          </a:p>
          <a:p>
            <a:pPr algn="ctr"/>
            <a:r>
              <a:rPr lang="en-GB" sz="2600" b="0" i="0" dirty="0">
                <a:solidFill>
                  <a:schemeClr val="accent1">
                    <a:lumMod val="75000"/>
                  </a:schemeClr>
                </a:solidFill>
                <a:effectLst/>
                <a:highlight>
                  <a:srgbClr val="FFFFFF"/>
                </a:highlight>
                <a:latin typeface="+mj-lt"/>
              </a:rPr>
              <a:t>Iain McGregor, Carer Brokerage Practitioner from VOCAL Edinburgh </a:t>
            </a:r>
          </a:p>
          <a:p>
            <a:pPr algn="ctr"/>
            <a:endParaRPr lang="en-GB" sz="2600" b="0" i="0" dirty="0">
              <a:solidFill>
                <a:schemeClr val="accent1">
                  <a:lumMod val="75000"/>
                </a:schemeClr>
              </a:solidFill>
              <a:effectLst/>
              <a:highlight>
                <a:srgbClr val="FFFFFF"/>
              </a:highlight>
              <a:latin typeface="+mj-lt"/>
            </a:endParaRPr>
          </a:p>
          <a:p>
            <a:pPr algn="ctr"/>
            <a:r>
              <a:rPr lang="en-GB" sz="2600" b="0" i="0" dirty="0">
                <a:solidFill>
                  <a:schemeClr val="accent1">
                    <a:lumMod val="75000"/>
                  </a:schemeClr>
                </a:solidFill>
                <a:effectLst/>
                <a:highlight>
                  <a:srgbClr val="FFFFFF"/>
                </a:highlight>
                <a:latin typeface="+mj-lt"/>
              </a:rPr>
              <a:t>Sharon Leitch, Carer Brokerage Practitioner from VOCAL Midlothian</a:t>
            </a:r>
            <a:endParaRPr lang="en-GB" sz="2600" dirty="0">
              <a:solidFill>
                <a:schemeClr val="accent1">
                  <a:lumMod val="75000"/>
                </a:schemeClr>
              </a:solidFill>
              <a:latin typeface="+mj-lt"/>
            </a:endParaRPr>
          </a:p>
        </p:txBody>
      </p:sp>
    </p:spTree>
    <p:extLst>
      <p:ext uri="{BB962C8B-B14F-4D97-AF65-F5344CB8AC3E}">
        <p14:creationId xmlns:p14="http://schemas.microsoft.com/office/powerpoint/2010/main" val="2487339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0311059-22BC-52CD-456A-73E50C7AF9C1}"/>
              </a:ext>
            </a:extLst>
          </p:cNvPr>
          <p:cNvSpPr txBox="1"/>
          <p:nvPr/>
        </p:nvSpPr>
        <p:spPr>
          <a:xfrm>
            <a:off x="-21772" y="1417718"/>
            <a:ext cx="12192000" cy="7848302"/>
          </a:xfrm>
          <a:prstGeom prst="rect">
            <a:avLst/>
          </a:prstGeom>
          <a:noFill/>
        </p:spPr>
        <p:txBody>
          <a:bodyPr wrap="square" rtlCol="0">
            <a:spAutoFit/>
          </a:bodyPr>
          <a:lstStyle/>
          <a:p>
            <a:endParaRPr lang="en-GB" sz="1800" b="0" i="0" dirty="0">
              <a:solidFill>
                <a:srgbClr val="000000"/>
              </a:solidFill>
              <a:effectLst/>
              <a:highlight>
                <a:srgbClr val="FFFFFF"/>
              </a:highlight>
              <a:latin typeface="Aptos" panose="020B0004020202020204" pitchFamily="34" charset="0"/>
            </a:endParaRPr>
          </a:p>
          <a:p>
            <a:endParaRPr lang="en-GB" dirty="0">
              <a:solidFill>
                <a:srgbClr val="000000"/>
              </a:solidFill>
              <a:highlight>
                <a:srgbClr val="FFFFFF"/>
              </a:highlight>
              <a:latin typeface="Aptos" panose="020B0004020202020204" pitchFamily="34" charset="0"/>
            </a:endParaRPr>
          </a:p>
          <a:p>
            <a:pPr algn="ctr"/>
            <a:r>
              <a:rPr lang="en-GB" b="0" i="0" dirty="0">
                <a:solidFill>
                  <a:schemeClr val="accent1">
                    <a:lumMod val="75000"/>
                  </a:schemeClr>
                </a:solidFill>
                <a:effectLst/>
                <a:highlight>
                  <a:srgbClr val="FFFFFF"/>
                </a:highlight>
                <a:latin typeface="+mj-lt"/>
              </a:rPr>
              <a:t>Support in the Right Direction (SiRD) funded, in partnership with Lothian Centre for Inclusive (</a:t>
            </a:r>
            <a:r>
              <a:rPr lang="en-GB" b="0" i="0" dirty="0" err="1">
                <a:solidFill>
                  <a:schemeClr val="accent1">
                    <a:lumMod val="75000"/>
                  </a:schemeClr>
                </a:solidFill>
                <a:effectLst/>
                <a:highlight>
                  <a:srgbClr val="FFFFFF"/>
                </a:highlight>
                <a:latin typeface="+mj-lt"/>
              </a:rPr>
              <a:t>LCiL</a:t>
            </a:r>
            <a:r>
              <a:rPr lang="en-GB" b="0" i="0" dirty="0">
                <a:solidFill>
                  <a:schemeClr val="accent1">
                    <a:lumMod val="75000"/>
                  </a:schemeClr>
                </a:solidFill>
                <a:effectLst/>
                <a:highlight>
                  <a:srgbClr val="FFFFFF"/>
                </a:highlight>
                <a:latin typeface="+mj-lt"/>
              </a:rPr>
              <a:t>)</a:t>
            </a:r>
          </a:p>
          <a:p>
            <a:pPr algn="ctr"/>
            <a:endParaRPr lang="en-GB" dirty="0">
              <a:solidFill>
                <a:schemeClr val="accent1">
                  <a:lumMod val="75000"/>
                </a:schemeClr>
              </a:solidFill>
              <a:highlight>
                <a:srgbClr val="FFFFFF"/>
              </a:highlight>
              <a:latin typeface="+mj-lt"/>
            </a:endParaRPr>
          </a:p>
          <a:p>
            <a:pPr algn="ctr"/>
            <a:endParaRPr lang="en-GB" b="0" i="0" dirty="0">
              <a:solidFill>
                <a:schemeClr val="accent1">
                  <a:lumMod val="75000"/>
                </a:schemeClr>
              </a:solidFill>
              <a:effectLst/>
              <a:highlight>
                <a:srgbClr val="FFFFFF"/>
              </a:highlight>
              <a:latin typeface="+mj-lt"/>
            </a:endParaRPr>
          </a:p>
          <a:p>
            <a:pPr algn="ctr"/>
            <a:endParaRPr lang="en-GB" dirty="0">
              <a:solidFill>
                <a:schemeClr val="accent1">
                  <a:lumMod val="75000"/>
                </a:schemeClr>
              </a:solidFill>
              <a:highlight>
                <a:srgbClr val="FFFFFF"/>
              </a:highlight>
              <a:latin typeface="+mj-lt"/>
            </a:endParaRPr>
          </a:p>
          <a:p>
            <a:r>
              <a:rPr lang="en-GB" b="0" i="0" dirty="0">
                <a:solidFill>
                  <a:schemeClr val="accent1">
                    <a:lumMod val="75000"/>
                  </a:schemeClr>
                </a:solidFill>
                <a:effectLst/>
                <a:highlight>
                  <a:srgbClr val="FFFFFF"/>
                </a:highlight>
                <a:latin typeface="+mj-lt"/>
              </a:rPr>
              <a:t>	 </a:t>
            </a:r>
            <a:r>
              <a:rPr lang="en-GB" dirty="0">
                <a:solidFill>
                  <a:schemeClr val="accent1">
                    <a:lumMod val="75000"/>
                  </a:schemeClr>
                </a:solidFill>
                <a:highlight>
                  <a:srgbClr val="FFFFFF"/>
                </a:highlight>
                <a:latin typeface="+mj-lt"/>
              </a:rPr>
              <a:t>Carer Brokerage </a:t>
            </a:r>
            <a:r>
              <a:rPr lang="en-GB" b="0" i="0" dirty="0">
                <a:solidFill>
                  <a:schemeClr val="accent1">
                    <a:lumMod val="75000"/>
                  </a:schemeClr>
                </a:solidFill>
                <a:effectLst/>
                <a:highlight>
                  <a:srgbClr val="FFFFFF"/>
                </a:highlight>
                <a:latin typeface="+mj-lt"/>
              </a:rPr>
              <a:t>Practitioners 			</a:t>
            </a:r>
            <a:r>
              <a:rPr lang="en-GB" dirty="0">
                <a:solidFill>
                  <a:schemeClr val="accent1">
                    <a:lumMod val="75000"/>
                  </a:schemeClr>
                </a:solidFill>
                <a:highlight>
                  <a:srgbClr val="FFFFFF"/>
                </a:highlight>
                <a:latin typeface="+mj-lt"/>
              </a:rPr>
              <a:t>Employment Support Officer </a:t>
            </a:r>
          </a:p>
          <a:p>
            <a:r>
              <a:rPr lang="en-GB" b="0" i="0" dirty="0">
                <a:solidFill>
                  <a:schemeClr val="accent1">
                    <a:lumMod val="75000"/>
                  </a:schemeClr>
                </a:solidFill>
                <a:effectLst/>
                <a:highlight>
                  <a:srgbClr val="FFFFFF"/>
                </a:highlight>
                <a:latin typeface="+mj-lt"/>
              </a:rPr>
              <a:t>	 Vocal Edinburgh &amp; Midlothian				         </a:t>
            </a:r>
            <a:r>
              <a:rPr lang="en-GB" b="0" i="0" dirty="0" err="1">
                <a:solidFill>
                  <a:schemeClr val="accent1">
                    <a:lumMod val="75000"/>
                  </a:schemeClr>
                </a:solidFill>
                <a:effectLst/>
                <a:highlight>
                  <a:srgbClr val="FFFFFF"/>
                </a:highlight>
                <a:latin typeface="+mj-lt"/>
              </a:rPr>
              <a:t>LCiL</a:t>
            </a:r>
            <a:endParaRPr lang="en-GB" b="0" i="0" dirty="0">
              <a:solidFill>
                <a:schemeClr val="accent1">
                  <a:lumMod val="75000"/>
                </a:schemeClr>
              </a:solidFill>
              <a:effectLst/>
              <a:highlight>
                <a:srgbClr val="FFFFFF"/>
              </a:highlight>
              <a:latin typeface="+mj-lt"/>
            </a:endParaRPr>
          </a:p>
          <a:p>
            <a:pPr algn="ctr"/>
            <a:endParaRPr lang="en-GB" dirty="0">
              <a:solidFill>
                <a:schemeClr val="accent1">
                  <a:lumMod val="75000"/>
                </a:schemeClr>
              </a:solidFill>
              <a:highlight>
                <a:srgbClr val="FFFFFF"/>
              </a:highlight>
              <a:latin typeface="+mj-lt"/>
            </a:endParaRPr>
          </a:p>
          <a:p>
            <a:pPr algn="ctr"/>
            <a:endParaRPr lang="en-GB" dirty="0">
              <a:solidFill>
                <a:schemeClr val="accent1">
                  <a:lumMod val="75000"/>
                </a:schemeClr>
              </a:solidFill>
              <a:highlight>
                <a:srgbClr val="FFFFFF"/>
              </a:highlight>
              <a:latin typeface="+mj-lt"/>
            </a:endParaRPr>
          </a:p>
          <a:p>
            <a:pPr algn="ctr"/>
            <a:endParaRPr lang="en-GB" dirty="0">
              <a:solidFill>
                <a:schemeClr val="accent1">
                  <a:lumMod val="75000"/>
                </a:schemeClr>
              </a:solidFill>
              <a:highlight>
                <a:srgbClr val="FFFFFF"/>
              </a:highlight>
              <a:latin typeface="+mj-lt"/>
            </a:endParaRPr>
          </a:p>
          <a:p>
            <a:pPr algn="ctr"/>
            <a:endParaRPr lang="en-GB" b="0" i="0" dirty="0">
              <a:solidFill>
                <a:schemeClr val="accent1">
                  <a:lumMod val="75000"/>
                </a:schemeClr>
              </a:solidFill>
              <a:effectLst/>
              <a:highlight>
                <a:srgbClr val="FFFFFF"/>
              </a:highlight>
              <a:latin typeface="+mj-lt"/>
            </a:endParaRPr>
          </a:p>
          <a:p>
            <a:pPr algn="ctr"/>
            <a:r>
              <a:rPr lang="en-GB" b="0" i="0" dirty="0">
                <a:solidFill>
                  <a:schemeClr val="accent1">
                    <a:lumMod val="75000"/>
                  </a:schemeClr>
                </a:solidFill>
                <a:effectLst/>
                <a:highlight>
                  <a:srgbClr val="FFFFFF"/>
                </a:highlight>
                <a:latin typeface="+mj-lt"/>
              </a:rPr>
              <a:t> </a:t>
            </a:r>
          </a:p>
          <a:p>
            <a:pPr algn="ctr"/>
            <a:endParaRPr lang="en-GB" dirty="0">
              <a:solidFill>
                <a:schemeClr val="accent1">
                  <a:lumMod val="75000"/>
                </a:schemeClr>
              </a:solidFill>
              <a:highlight>
                <a:srgbClr val="FFFFFF"/>
              </a:highlight>
              <a:latin typeface="+mj-lt"/>
            </a:endParaRPr>
          </a:p>
          <a:p>
            <a:pPr algn="ctr"/>
            <a:endParaRPr lang="en-GB" b="0" i="0" dirty="0">
              <a:solidFill>
                <a:schemeClr val="accent1">
                  <a:lumMod val="75000"/>
                </a:schemeClr>
              </a:solidFill>
              <a:effectLst/>
              <a:highlight>
                <a:srgbClr val="FFFFFF"/>
              </a:highlight>
              <a:latin typeface="+mj-lt"/>
            </a:endParaRPr>
          </a:p>
          <a:p>
            <a:endParaRPr lang="en-GB" dirty="0">
              <a:solidFill>
                <a:schemeClr val="accent1">
                  <a:lumMod val="75000"/>
                </a:schemeClr>
              </a:solidFill>
              <a:highlight>
                <a:srgbClr val="FFFFFF"/>
              </a:highlight>
              <a:latin typeface="Aptos" panose="020B0004020202020204" pitchFamily="34" charset="0"/>
            </a:endParaRPr>
          </a:p>
          <a:p>
            <a:endParaRPr lang="en-GB" sz="1800" b="0" i="0" dirty="0">
              <a:solidFill>
                <a:srgbClr val="000000"/>
              </a:solidFill>
              <a:effectLst/>
              <a:highlight>
                <a:srgbClr val="FFFFFF"/>
              </a:highlight>
              <a:latin typeface="Aptos" panose="020B0004020202020204" pitchFamily="34" charset="0"/>
            </a:endParaRPr>
          </a:p>
          <a:p>
            <a:endParaRPr lang="en-GB" dirty="0">
              <a:solidFill>
                <a:srgbClr val="000000"/>
              </a:solidFill>
              <a:highlight>
                <a:srgbClr val="FFFFFF"/>
              </a:highlight>
              <a:latin typeface="Aptos" panose="020B0004020202020204" pitchFamily="34" charset="0"/>
            </a:endParaRPr>
          </a:p>
          <a:p>
            <a:endParaRPr lang="en-GB" sz="1800" b="0" i="0" dirty="0">
              <a:solidFill>
                <a:srgbClr val="000000"/>
              </a:solidFill>
              <a:effectLst/>
              <a:highlight>
                <a:srgbClr val="FFFFFF"/>
              </a:highlight>
              <a:latin typeface="Aptos" panose="020B0004020202020204" pitchFamily="34" charset="0"/>
            </a:endParaRPr>
          </a:p>
          <a:p>
            <a:endParaRPr lang="en-GB" dirty="0">
              <a:solidFill>
                <a:srgbClr val="000000"/>
              </a:solidFill>
              <a:highlight>
                <a:srgbClr val="FFFFFF"/>
              </a:highlight>
              <a:latin typeface="Aptos" panose="020B0004020202020204" pitchFamily="34" charset="0"/>
            </a:endParaRPr>
          </a:p>
          <a:p>
            <a:endParaRPr lang="en-GB" sz="1800" b="0" i="0" dirty="0">
              <a:solidFill>
                <a:srgbClr val="000000"/>
              </a:solidFill>
              <a:effectLst/>
              <a:highlight>
                <a:srgbClr val="FFFFFF"/>
              </a:highlight>
              <a:latin typeface="Aptos" panose="020B0004020202020204" pitchFamily="34" charset="0"/>
            </a:endParaRPr>
          </a:p>
          <a:p>
            <a:endParaRPr lang="en-GB" dirty="0">
              <a:solidFill>
                <a:srgbClr val="000000"/>
              </a:solidFill>
              <a:highlight>
                <a:srgbClr val="FFFFFF"/>
              </a:highlight>
              <a:latin typeface="Aptos" panose="020B0004020202020204" pitchFamily="34" charset="0"/>
            </a:endParaRPr>
          </a:p>
          <a:p>
            <a:endParaRPr lang="en-GB" sz="1800" b="0" i="0" dirty="0">
              <a:solidFill>
                <a:srgbClr val="000000"/>
              </a:solidFill>
              <a:effectLst/>
              <a:highlight>
                <a:srgbClr val="FFFFFF"/>
              </a:highlight>
              <a:latin typeface="Aptos" panose="020B0004020202020204" pitchFamily="34" charset="0"/>
            </a:endParaRPr>
          </a:p>
          <a:p>
            <a:endParaRPr lang="en-GB" dirty="0">
              <a:solidFill>
                <a:srgbClr val="000000"/>
              </a:solidFill>
              <a:highlight>
                <a:srgbClr val="FFFFFF"/>
              </a:highlight>
              <a:latin typeface="Aptos" panose="020B0004020202020204" pitchFamily="34" charset="0"/>
            </a:endParaRPr>
          </a:p>
          <a:p>
            <a:endParaRPr lang="en-GB" sz="1800" b="0" i="0" dirty="0">
              <a:solidFill>
                <a:srgbClr val="000000"/>
              </a:solidFill>
              <a:effectLst/>
              <a:highlight>
                <a:srgbClr val="FFFFFF"/>
              </a:highlight>
              <a:latin typeface="Aptos" panose="020B0004020202020204" pitchFamily="34" charset="0"/>
            </a:endParaRPr>
          </a:p>
          <a:p>
            <a:endParaRPr lang="en-GB" dirty="0">
              <a:solidFill>
                <a:srgbClr val="000000"/>
              </a:solidFill>
              <a:highlight>
                <a:srgbClr val="FFFFFF"/>
              </a:highlight>
              <a:latin typeface="Aptos" panose="020B0004020202020204" pitchFamily="34" charset="0"/>
            </a:endParaRPr>
          </a:p>
          <a:p>
            <a:endParaRPr lang="en-GB" sz="1800" b="0" i="0" dirty="0">
              <a:solidFill>
                <a:srgbClr val="000000"/>
              </a:solidFill>
              <a:effectLst/>
              <a:highlight>
                <a:srgbClr val="FFFFFF"/>
              </a:highlight>
              <a:latin typeface="Aptos" panose="020B0004020202020204" pitchFamily="34" charset="0"/>
            </a:endParaRPr>
          </a:p>
          <a:p>
            <a:r>
              <a:rPr lang="en-GB" sz="1800" b="0" i="0" dirty="0">
                <a:solidFill>
                  <a:srgbClr val="000000"/>
                </a:solidFill>
                <a:effectLst/>
                <a:highlight>
                  <a:srgbClr val="FFFFFF"/>
                </a:highlight>
                <a:latin typeface="Aptos" panose="020B0004020202020204" pitchFamily="34" charset="0"/>
              </a:rPr>
              <a:t> </a:t>
            </a:r>
            <a:endParaRPr lang="en-GB" sz="4400" b="1" dirty="0">
              <a:solidFill>
                <a:schemeClr val="accent1">
                  <a:lumMod val="75000"/>
                </a:schemeClr>
              </a:solidFill>
            </a:endParaRPr>
          </a:p>
        </p:txBody>
      </p:sp>
      <p:sp>
        <p:nvSpPr>
          <p:cNvPr id="3" name="Title 1">
            <a:extLst>
              <a:ext uri="{FF2B5EF4-FFF2-40B4-BE49-F238E27FC236}">
                <a16:creationId xmlns:a16="http://schemas.microsoft.com/office/drawing/2014/main" id="{E308C8EA-C58D-A4E8-84A9-02AA6AB5AB1F}"/>
              </a:ext>
            </a:extLst>
          </p:cNvPr>
          <p:cNvSpPr>
            <a:spLocks noGrp="1"/>
          </p:cNvSpPr>
          <p:nvPr>
            <p:ph type="title"/>
          </p:nvPr>
        </p:nvSpPr>
        <p:spPr>
          <a:xfrm>
            <a:off x="1" y="725343"/>
            <a:ext cx="12192000" cy="1325563"/>
          </a:xfrm>
        </p:spPr>
        <p:txBody>
          <a:bodyPr>
            <a:normAutofit/>
          </a:bodyPr>
          <a:lstStyle/>
          <a:p>
            <a:pPr algn="ctr"/>
            <a:r>
              <a:rPr lang="en-GB" dirty="0">
                <a:solidFill>
                  <a:schemeClr val="accent1">
                    <a:lumMod val="75000"/>
                  </a:schemeClr>
                </a:solidFill>
              </a:rPr>
              <a:t>Vocal</a:t>
            </a:r>
          </a:p>
        </p:txBody>
      </p:sp>
      <p:pic>
        <p:nvPicPr>
          <p:cNvPr id="5" name="Picture 4">
            <a:extLst>
              <a:ext uri="{FF2B5EF4-FFF2-40B4-BE49-F238E27FC236}">
                <a16:creationId xmlns:a16="http://schemas.microsoft.com/office/drawing/2014/main" id="{80FE4E68-31FD-8348-43F0-ADA825CBA2EC}"/>
              </a:ext>
            </a:extLst>
          </p:cNvPr>
          <p:cNvPicPr>
            <a:picLocks noChangeAspect="1"/>
          </p:cNvPicPr>
          <p:nvPr/>
        </p:nvPicPr>
        <p:blipFill>
          <a:blip r:embed="rId3"/>
          <a:stretch>
            <a:fillRect/>
          </a:stretch>
        </p:blipFill>
        <p:spPr>
          <a:xfrm>
            <a:off x="6537431" y="3736801"/>
            <a:ext cx="3090862" cy="1971675"/>
          </a:xfrm>
          <a:prstGeom prst="rect">
            <a:avLst/>
          </a:prstGeom>
        </p:spPr>
      </p:pic>
      <p:sp>
        <p:nvSpPr>
          <p:cNvPr id="6" name="AutoShape 2" descr="VOCAL">
            <a:extLst>
              <a:ext uri="{FF2B5EF4-FFF2-40B4-BE49-F238E27FC236}">
                <a16:creationId xmlns:a16="http://schemas.microsoft.com/office/drawing/2014/main" id="{B537F5AB-D9BC-8706-E9A0-283F6817ECE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a:extLst>
              <a:ext uri="{FF2B5EF4-FFF2-40B4-BE49-F238E27FC236}">
                <a16:creationId xmlns:a16="http://schemas.microsoft.com/office/drawing/2014/main" id="{8F9339AC-41A8-187F-425E-293F57C45774}"/>
              </a:ext>
            </a:extLst>
          </p:cNvPr>
          <p:cNvPicPr>
            <a:picLocks noChangeAspect="1"/>
          </p:cNvPicPr>
          <p:nvPr/>
        </p:nvPicPr>
        <p:blipFill>
          <a:blip r:embed="rId4"/>
          <a:stretch>
            <a:fillRect/>
          </a:stretch>
        </p:blipFill>
        <p:spPr>
          <a:xfrm>
            <a:off x="-43546" y="3905711"/>
            <a:ext cx="3090863" cy="1802765"/>
          </a:xfrm>
          <a:prstGeom prst="rect">
            <a:avLst/>
          </a:prstGeom>
        </p:spPr>
      </p:pic>
    </p:spTree>
    <p:extLst>
      <p:ext uri="{BB962C8B-B14F-4D97-AF65-F5344CB8AC3E}">
        <p14:creationId xmlns:p14="http://schemas.microsoft.com/office/powerpoint/2010/main" val="491456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0311059-22BC-52CD-456A-73E50C7AF9C1}"/>
              </a:ext>
            </a:extLst>
          </p:cNvPr>
          <p:cNvSpPr txBox="1"/>
          <p:nvPr/>
        </p:nvSpPr>
        <p:spPr>
          <a:xfrm>
            <a:off x="0" y="928253"/>
            <a:ext cx="12191999" cy="769441"/>
          </a:xfrm>
          <a:prstGeom prst="rect">
            <a:avLst/>
          </a:prstGeom>
          <a:noFill/>
        </p:spPr>
        <p:txBody>
          <a:bodyPr wrap="square" rtlCol="0">
            <a:spAutoFit/>
          </a:bodyPr>
          <a:lstStyle/>
          <a:p>
            <a:pPr algn="ctr"/>
            <a:r>
              <a:rPr lang="en-GB" sz="4400" b="1" dirty="0">
                <a:solidFill>
                  <a:schemeClr val="accent1">
                    <a:lumMod val="75000"/>
                  </a:schemeClr>
                </a:solidFill>
              </a:rPr>
              <a:t>Today’s workshop </a:t>
            </a:r>
          </a:p>
        </p:txBody>
      </p:sp>
      <p:sp>
        <p:nvSpPr>
          <p:cNvPr id="3" name="TextBox 2">
            <a:extLst>
              <a:ext uri="{FF2B5EF4-FFF2-40B4-BE49-F238E27FC236}">
                <a16:creationId xmlns:a16="http://schemas.microsoft.com/office/drawing/2014/main" id="{21DEC8C2-22CA-3213-E8B7-0F162B22C23B}"/>
              </a:ext>
            </a:extLst>
          </p:cNvPr>
          <p:cNvSpPr txBox="1"/>
          <p:nvPr/>
        </p:nvSpPr>
        <p:spPr>
          <a:xfrm>
            <a:off x="0" y="2220686"/>
            <a:ext cx="12192000" cy="2246769"/>
          </a:xfrm>
          <a:prstGeom prst="rect">
            <a:avLst/>
          </a:prstGeom>
          <a:noFill/>
        </p:spPr>
        <p:txBody>
          <a:bodyPr wrap="square" rtlCol="0">
            <a:spAutoFit/>
          </a:bodyPr>
          <a:lstStyle/>
          <a:p>
            <a:pPr marL="285750" indent="-285750" algn="ctr">
              <a:buFont typeface="Arial" panose="020B0604020202020204" pitchFamily="34" charset="0"/>
              <a:buChar char="•"/>
            </a:pPr>
            <a:endParaRPr lang="en-GB" sz="2800" dirty="0">
              <a:latin typeface="+mj-lt"/>
            </a:endParaRPr>
          </a:p>
          <a:p>
            <a:pPr algn="ctr"/>
            <a:r>
              <a:rPr lang="en-GB" sz="2800" b="0" i="0" dirty="0">
                <a:solidFill>
                  <a:schemeClr val="accent1">
                    <a:lumMod val="75000"/>
                  </a:schemeClr>
                </a:solidFill>
                <a:effectLst/>
                <a:highlight>
                  <a:srgbClr val="FFFFFF"/>
                </a:highlight>
                <a:latin typeface="+mj-lt"/>
              </a:rPr>
              <a:t>A forum to discuss your experiences supporting carers to access SDS, for themselves and for those they care for. </a:t>
            </a:r>
          </a:p>
          <a:p>
            <a:pPr algn="ctr"/>
            <a:endParaRPr lang="en-GB" sz="2800" dirty="0">
              <a:solidFill>
                <a:schemeClr val="accent1">
                  <a:lumMod val="75000"/>
                </a:schemeClr>
              </a:solidFill>
              <a:highlight>
                <a:srgbClr val="FFFFFF"/>
              </a:highlight>
              <a:latin typeface="+mj-lt"/>
            </a:endParaRPr>
          </a:p>
          <a:p>
            <a:pPr algn="ctr"/>
            <a:r>
              <a:rPr lang="en-GB" sz="2800" b="0" i="0" dirty="0">
                <a:solidFill>
                  <a:schemeClr val="accent1">
                    <a:lumMod val="75000"/>
                  </a:schemeClr>
                </a:solidFill>
                <a:effectLst/>
                <a:highlight>
                  <a:srgbClr val="FFFFFF"/>
                </a:highlight>
                <a:latin typeface="+mj-lt"/>
              </a:rPr>
              <a:t>What successes and challenges have we faced? </a:t>
            </a:r>
            <a:endParaRPr lang="en-GB" sz="2800" dirty="0">
              <a:solidFill>
                <a:schemeClr val="accent1">
                  <a:lumMod val="75000"/>
                </a:schemeClr>
              </a:solidFill>
              <a:latin typeface="+mj-lt"/>
            </a:endParaRPr>
          </a:p>
        </p:txBody>
      </p:sp>
    </p:spTree>
    <p:extLst>
      <p:ext uri="{BB962C8B-B14F-4D97-AF65-F5344CB8AC3E}">
        <p14:creationId xmlns:p14="http://schemas.microsoft.com/office/powerpoint/2010/main" val="2724782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4C4B727D-8230-E6F8-CB00-A0784D80913E}"/>
              </a:ext>
            </a:extLst>
          </p:cNvPr>
          <p:cNvSpPr>
            <a:spLocks noGrp="1"/>
          </p:cNvSpPr>
          <p:nvPr>
            <p:ph type="title"/>
          </p:nvPr>
        </p:nvSpPr>
        <p:spPr>
          <a:xfrm>
            <a:off x="-1" y="730152"/>
            <a:ext cx="12192001" cy="1098648"/>
          </a:xfrm>
        </p:spPr>
        <p:txBody>
          <a:bodyPr>
            <a:noAutofit/>
          </a:bodyPr>
          <a:lstStyle/>
          <a:p>
            <a:pPr algn="ctr"/>
            <a:r>
              <a:rPr lang="en-US" dirty="0">
                <a:solidFill>
                  <a:schemeClr val="accent1">
                    <a:lumMod val="75000"/>
                  </a:schemeClr>
                </a:solidFill>
              </a:rPr>
              <a:t>SDS and unpaid carers</a:t>
            </a:r>
          </a:p>
        </p:txBody>
      </p:sp>
      <p:sp>
        <p:nvSpPr>
          <p:cNvPr id="3" name="TextBox 2">
            <a:extLst>
              <a:ext uri="{FF2B5EF4-FFF2-40B4-BE49-F238E27FC236}">
                <a16:creationId xmlns:a16="http://schemas.microsoft.com/office/drawing/2014/main" id="{2CA7D57A-87F7-F4E3-45E6-9ADFF005ACD9}"/>
              </a:ext>
            </a:extLst>
          </p:cNvPr>
          <p:cNvSpPr txBox="1"/>
          <p:nvPr/>
        </p:nvSpPr>
        <p:spPr>
          <a:xfrm>
            <a:off x="0" y="1679944"/>
            <a:ext cx="12192000" cy="3862596"/>
          </a:xfrm>
          <a:prstGeom prst="rect">
            <a:avLst/>
          </a:prstGeom>
          <a:noFill/>
        </p:spPr>
        <p:txBody>
          <a:bodyPr wrap="square" lIns="91440" tIns="45720" rIns="91440" bIns="45720" anchor="t">
            <a:spAutoFit/>
          </a:bodyPr>
          <a:lstStyle/>
          <a:p>
            <a:pPr algn="ctr"/>
            <a:endParaRPr lang="en-GB" sz="2500" dirty="0">
              <a:solidFill>
                <a:schemeClr val="accent1">
                  <a:lumMod val="75000"/>
                </a:schemeClr>
              </a:solidFill>
              <a:highlight>
                <a:srgbClr val="FFFFFF"/>
              </a:highlight>
              <a:latin typeface="+mj-lt"/>
            </a:endParaRPr>
          </a:p>
          <a:p>
            <a:pPr algn="ctr"/>
            <a:endParaRPr lang="en-GB" sz="2500" dirty="0">
              <a:solidFill>
                <a:schemeClr val="accent1">
                  <a:lumMod val="75000"/>
                </a:schemeClr>
              </a:solidFill>
              <a:highlight>
                <a:srgbClr val="FFFFFF"/>
              </a:highlight>
              <a:latin typeface="+mj-lt"/>
            </a:endParaRPr>
          </a:p>
          <a:p>
            <a:pPr algn="ctr"/>
            <a:r>
              <a:rPr lang="en-GB" sz="2500" dirty="0">
                <a:solidFill>
                  <a:schemeClr val="accent1">
                    <a:lumMod val="75000"/>
                  </a:schemeClr>
                </a:solidFill>
                <a:highlight>
                  <a:srgbClr val="FFFFFF"/>
                </a:highlight>
                <a:latin typeface="+mj-lt"/>
              </a:rPr>
              <a:t>Right to an assessment and Adult Carer Support Plans (ACSP)</a:t>
            </a:r>
          </a:p>
          <a:p>
            <a:pPr algn="ctr"/>
            <a:endParaRPr lang="en-GB" sz="2500" dirty="0">
              <a:solidFill>
                <a:schemeClr val="accent1">
                  <a:lumMod val="75000"/>
                </a:schemeClr>
              </a:solidFill>
              <a:highlight>
                <a:srgbClr val="FFFFFF"/>
              </a:highlight>
              <a:latin typeface="+mj-lt"/>
            </a:endParaRPr>
          </a:p>
          <a:p>
            <a:pPr marL="342900" indent="-342900">
              <a:buFont typeface="Arial" panose="020B0604020202020204" pitchFamily="34" charset="0"/>
              <a:buChar char="•"/>
            </a:pPr>
            <a:endParaRPr lang="en-GB" sz="2000" dirty="0">
              <a:solidFill>
                <a:schemeClr val="accent1">
                  <a:lumMod val="75000"/>
                </a:schemeClr>
              </a:solidFill>
              <a:highlight>
                <a:srgbClr val="FFFFFF"/>
              </a:highlight>
              <a:latin typeface="+mj-lt"/>
            </a:endParaRPr>
          </a:p>
          <a:p>
            <a:pPr marL="285750" indent="-285750" rtl="0" fontAlgn="base">
              <a:buFont typeface="Arial" panose="020B0604020202020204" pitchFamily="34" charset="0"/>
              <a:buChar char="•"/>
            </a:pPr>
            <a:r>
              <a:rPr lang="en-GB" sz="2000" b="0" i="0" dirty="0">
                <a:solidFill>
                  <a:schemeClr val="accent1">
                    <a:lumMod val="75000"/>
                  </a:schemeClr>
                </a:solidFill>
                <a:effectLst/>
                <a:highlight>
                  <a:srgbClr val="FFFFFF"/>
                </a:highlight>
                <a:latin typeface="+mj-lt"/>
              </a:rPr>
              <a:t>Right to access SDS as a carer where eligible, irrespective of eligibility of the cared for </a:t>
            </a:r>
          </a:p>
          <a:p>
            <a:pPr marL="285750" indent="-285750" rtl="0" fontAlgn="base">
              <a:buFont typeface="Arial" panose="020B0604020202020204" pitchFamily="34" charset="0"/>
              <a:buChar char="•"/>
            </a:pPr>
            <a:endParaRPr lang="en-GB" sz="2000" b="0" i="0" dirty="0">
              <a:solidFill>
                <a:schemeClr val="accent1">
                  <a:lumMod val="75000"/>
                </a:schemeClr>
              </a:solidFill>
              <a:effectLst/>
              <a:highlight>
                <a:srgbClr val="FFFFFF"/>
              </a:highlight>
              <a:latin typeface="+mj-lt"/>
            </a:endParaRPr>
          </a:p>
          <a:p>
            <a:pPr marL="285750" indent="-285750" rtl="0" fontAlgn="base">
              <a:buFont typeface="Arial" panose="020B0604020202020204" pitchFamily="34" charset="0"/>
              <a:buChar char="•"/>
            </a:pPr>
            <a:r>
              <a:rPr lang="en-GB" sz="2000" b="0" i="0" dirty="0">
                <a:solidFill>
                  <a:schemeClr val="accent1">
                    <a:lumMod val="75000"/>
                  </a:schemeClr>
                </a:solidFill>
                <a:effectLst/>
                <a:highlight>
                  <a:srgbClr val="FFFFFF"/>
                </a:highlight>
                <a:latin typeface="+mj-lt"/>
              </a:rPr>
              <a:t>Multiple caring roles and unmet needs </a:t>
            </a:r>
          </a:p>
          <a:p>
            <a:pPr marL="285750" indent="-285750" rtl="0" fontAlgn="base">
              <a:buFont typeface="Arial" panose="020B0604020202020204" pitchFamily="34" charset="0"/>
              <a:buChar char="•"/>
            </a:pPr>
            <a:endParaRPr lang="en-GB" sz="2000" b="0" i="0" dirty="0">
              <a:solidFill>
                <a:schemeClr val="accent1">
                  <a:lumMod val="75000"/>
                </a:schemeClr>
              </a:solidFill>
              <a:effectLst/>
              <a:highlight>
                <a:srgbClr val="FFFFFF"/>
              </a:highlight>
              <a:latin typeface="+mj-lt"/>
            </a:endParaRPr>
          </a:p>
          <a:p>
            <a:pPr marL="285750" indent="-285750" rtl="0" fontAlgn="base">
              <a:buFont typeface="Arial" panose="020B0604020202020204" pitchFamily="34" charset="0"/>
              <a:buChar char="•"/>
            </a:pPr>
            <a:r>
              <a:rPr lang="en-GB" sz="2000" b="0" i="0" dirty="0">
                <a:solidFill>
                  <a:schemeClr val="accent1">
                    <a:lumMod val="75000"/>
                  </a:schemeClr>
                </a:solidFill>
                <a:effectLst/>
                <a:highlight>
                  <a:srgbClr val="FFFFFF"/>
                </a:highlight>
                <a:latin typeface="+mj-lt"/>
              </a:rPr>
              <a:t>Their rights to a breaks from caring</a:t>
            </a:r>
          </a:p>
          <a:p>
            <a:pPr algn="ctr"/>
            <a:endParaRPr lang="en-GB" sz="2500" dirty="0">
              <a:solidFill>
                <a:schemeClr val="accent1">
                  <a:lumMod val="75000"/>
                </a:schemeClr>
              </a:solidFill>
              <a:latin typeface="+mj-lt"/>
            </a:endParaRPr>
          </a:p>
        </p:txBody>
      </p:sp>
    </p:spTree>
    <p:extLst>
      <p:ext uri="{BB962C8B-B14F-4D97-AF65-F5344CB8AC3E}">
        <p14:creationId xmlns:p14="http://schemas.microsoft.com/office/powerpoint/2010/main" val="1409435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0311059-22BC-52CD-456A-73E50C7AF9C1}"/>
              </a:ext>
            </a:extLst>
          </p:cNvPr>
          <p:cNvSpPr txBox="1"/>
          <p:nvPr/>
        </p:nvSpPr>
        <p:spPr>
          <a:xfrm>
            <a:off x="0" y="1169583"/>
            <a:ext cx="12192000" cy="769441"/>
          </a:xfrm>
          <a:prstGeom prst="rect">
            <a:avLst/>
          </a:prstGeom>
          <a:noFill/>
        </p:spPr>
        <p:txBody>
          <a:bodyPr wrap="square" rtlCol="0">
            <a:spAutoFit/>
          </a:bodyPr>
          <a:lstStyle/>
          <a:p>
            <a:pPr algn="ctr"/>
            <a:r>
              <a:rPr lang="en-GB" sz="4400" b="1" dirty="0">
                <a:solidFill>
                  <a:schemeClr val="accent1">
                    <a:lumMod val="75000"/>
                  </a:schemeClr>
                </a:solidFill>
              </a:rPr>
              <a:t>Quick Poll</a:t>
            </a:r>
          </a:p>
        </p:txBody>
      </p:sp>
      <p:sp>
        <p:nvSpPr>
          <p:cNvPr id="4" name="TextBox 3">
            <a:extLst>
              <a:ext uri="{FF2B5EF4-FFF2-40B4-BE49-F238E27FC236}">
                <a16:creationId xmlns:a16="http://schemas.microsoft.com/office/drawing/2014/main" id="{82D32C04-BBE6-CE37-5AF2-457BF907A084}"/>
              </a:ext>
            </a:extLst>
          </p:cNvPr>
          <p:cNvSpPr txBox="1"/>
          <p:nvPr/>
        </p:nvSpPr>
        <p:spPr>
          <a:xfrm>
            <a:off x="0" y="2049322"/>
            <a:ext cx="12192000" cy="2400657"/>
          </a:xfrm>
          <a:prstGeom prst="rect">
            <a:avLst/>
          </a:prstGeom>
          <a:noFill/>
        </p:spPr>
        <p:txBody>
          <a:bodyPr wrap="square">
            <a:spAutoFit/>
          </a:bodyPr>
          <a:lstStyle/>
          <a:p>
            <a:pPr algn="ctr"/>
            <a:endParaRPr lang="en-GB" sz="2400" dirty="0">
              <a:solidFill>
                <a:schemeClr val="accent1">
                  <a:lumMod val="75000"/>
                </a:schemeClr>
              </a:solidFill>
              <a:highlight>
                <a:srgbClr val="FFFFFF"/>
              </a:highlight>
              <a:latin typeface="+mj-lt"/>
            </a:endParaRPr>
          </a:p>
          <a:p>
            <a:pPr algn="ctr"/>
            <a:endParaRPr lang="en-GB" sz="2400" dirty="0">
              <a:solidFill>
                <a:schemeClr val="accent1">
                  <a:lumMod val="75000"/>
                </a:schemeClr>
              </a:solidFill>
              <a:highlight>
                <a:srgbClr val="FFFFFF"/>
              </a:highlight>
              <a:latin typeface="+mj-lt"/>
            </a:endParaRPr>
          </a:p>
          <a:p>
            <a:pPr algn="ctr"/>
            <a:endParaRPr lang="en-GB" sz="2400" dirty="0">
              <a:solidFill>
                <a:schemeClr val="accent1">
                  <a:lumMod val="75000"/>
                </a:schemeClr>
              </a:solidFill>
              <a:highlight>
                <a:srgbClr val="FFFFFF"/>
              </a:highlight>
              <a:latin typeface="+mj-lt"/>
            </a:endParaRPr>
          </a:p>
          <a:p>
            <a:pPr algn="ctr"/>
            <a:r>
              <a:rPr lang="en-GB" sz="2800" b="0" i="0" dirty="0">
                <a:solidFill>
                  <a:schemeClr val="accent1">
                    <a:lumMod val="75000"/>
                  </a:schemeClr>
                </a:solidFill>
                <a:effectLst/>
                <a:highlight>
                  <a:srgbClr val="FFFFFF"/>
                </a:highlight>
                <a:latin typeface="+mj-lt"/>
              </a:rPr>
              <a:t>How may carers do you know who have an SDS package in their own right, based on an assessment of their needs? </a:t>
            </a:r>
            <a:endParaRPr lang="en-GB" sz="2800" dirty="0">
              <a:solidFill>
                <a:schemeClr val="accent1">
                  <a:lumMod val="75000"/>
                </a:schemeClr>
              </a:solidFill>
              <a:highlight>
                <a:srgbClr val="FFFFFF"/>
              </a:highlight>
              <a:latin typeface="+mj-lt"/>
            </a:endParaRPr>
          </a:p>
          <a:p>
            <a:pPr marL="342900" indent="-342900">
              <a:buFont typeface="Arial" panose="020B0604020202020204" pitchFamily="34" charset="0"/>
              <a:buChar char="•"/>
            </a:pPr>
            <a:endParaRPr lang="en-GB" sz="1800" dirty="0">
              <a:solidFill>
                <a:schemeClr val="accent1">
                  <a:lumMod val="75000"/>
                </a:schemeClr>
              </a:solidFill>
              <a:highlight>
                <a:srgbClr val="FFFFFF"/>
              </a:highlight>
              <a:latin typeface="+mj-lt"/>
            </a:endParaRPr>
          </a:p>
        </p:txBody>
      </p:sp>
    </p:spTree>
    <p:extLst>
      <p:ext uri="{BB962C8B-B14F-4D97-AF65-F5344CB8AC3E}">
        <p14:creationId xmlns:p14="http://schemas.microsoft.com/office/powerpoint/2010/main" val="2028919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0311059-22BC-52CD-456A-73E50C7AF9C1}"/>
              </a:ext>
            </a:extLst>
          </p:cNvPr>
          <p:cNvSpPr txBox="1"/>
          <p:nvPr/>
        </p:nvSpPr>
        <p:spPr>
          <a:xfrm>
            <a:off x="0" y="457200"/>
            <a:ext cx="12192000" cy="1600200"/>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3200" b="1" dirty="0">
              <a:latin typeface="+mj-lt"/>
              <a:ea typeface="+mj-ea"/>
              <a:cs typeface="+mj-cs"/>
            </a:endParaRPr>
          </a:p>
          <a:p>
            <a:pPr>
              <a:lnSpc>
                <a:spcPct val="90000"/>
              </a:lnSpc>
              <a:spcBef>
                <a:spcPct val="0"/>
              </a:spcBef>
              <a:spcAft>
                <a:spcPts val="600"/>
              </a:spcAft>
            </a:pPr>
            <a:endParaRPr lang="en-US" sz="3200" b="1" dirty="0">
              <a:latin typeface="+mj-lt"/>
              <a:ea typeface="+mj-ea"/>
              <a:cs typeface="+mj-cs"/>
            </a:endParaRPr>
          </a:p>
          <a:p>
            <a:pPr>
              <a:lnSpc>
                <a:spcPct val="90000"/>
              </a:lnSpc>
              <a:spcBef>
                <a:spcPct val="0"/>
              </a:spcBef>
              <a:spcAft>
                <a:spcPts val="600"/>
              </a:spcAft>
            </a:pPr>
            <a:endParaRPr lang="en-US" sz="3200" b="1" dirty="0">
              <a:latin typeface="+mj-lt"/>
              <a:ea typeface="+mj-ea"/>
              <a:cs typeface="+mj-cs"/>
            </a:endParaRPr>
          </a:p>
          <a:p>
            <a:pPr>
              <a:lnSpc>
                <a:spcPct val="90000"/>
              </a:lnSpc>
              <a:spcBef>
                <a:spcPct val="0"/>
              </a:spcBef>
              <a:spcAft>
                <a:spcPts val="600"/>
              </a:spcAft>
            </a:pPr>
            <a:endParaRPr lang="en-US" sz="3200" b="1" dirty="0">
              <a:latin typeface="+mj-lt"/>
              <a:ea typeface="+mj-ea"/>
              <a:cs typeface="+mj-cs"/>
            </a:endParaRPr>
          </a:p>
        </p:txBody>
      </p:sp>
      <p:sp>
        <p:nvSpPr>
          <p:cNvPr id="5" name="Content Placeholder 4">
            <a:extLst>
              <a:ext uri="{FF2B5EF4-FFF2-40B4-BE49-F238E27FC236}">
                <a16:creationId xmlns:a16="http://schemas.microsoft.com/office/drawing/2014/main" id="{61807188-2FC0-3191-265A-CEA3482DA5CD}"/>
              </a:ext>
            </a:extLst>
          </p:cNvPr>
          <p:cNvSpPr>
            <a:spLocks noGrp="1"/>
          </p:cNvSpPr>
          <p:nvPr>
            <p:ph idx="1"/>
          </p:nvPr>
        </p:nvSpPr>
        <p:spPr>
          <a:xfrm>
            <a:off x="0" y="2445488"/>
            <a:ext cx="12192000" cy="3415562"/>
          </a:xfrm>
        </p:spPr>
        <p:txBody>
          <a:bodyPr/>
          <a:lstStyle/>
          <a:p>
            <a:endParaRPr lang="en-GB" b="0" i="0" dirty="0">
              <a:solidFill>
                <a:srgbClr val="000000"/>
              </a:solidFill>
              <a:effectLst/>
              <a:highlight>
                <a:srgbClr val="FFFFFF"/>
              </a:highlight>
              <a:latin typeface="Aptos" panose="020B0004020202020204" pitchFamily="34" charset="0"/>
            </a:endParaRPr>
          </a:p>
          <a:p>
            <a:pPr algn="ctr"/>
            <a:r>
              <a:rPr lang="en-GB" sz="2800" b="0" i="0" dirty="0">
                <a:solidFill>
                  <a:schemeClr val="accent1">
                    <a:lumMod val="75000"/>
                  </a:schemeClr>
                </a:solidFill>
                <a:effectLst/>
                <a:highlight>
                  <a:srgbClr val="FFFFFF"/>
                </a:highlight>
                <a:latin typeface="+mj-lt"/>
              </a:rPr>
              <a:t>We would like to hear your experiences of</a:t>
            </a:r>
          </a:p>
          <a:p>
            <a:pPr algn="ctr"/>
            <a:r>
              <a:rPr lang="en-GB" sz="2800" b="0" i="0" dirty="0">
                <a:solidFill>
                  <a:schemeClr val="accent1">
                    <a:lumMod val="75000"/>
                  </a:schemeClr>
                </a:solidFill>
                <a:effectLst/>
                <a:highlight>
                  <a:srgbClr val="FFFFFF"/>
                </a:highlight>
                <a:latin typeface="+mj-lt"/>
              </a:rPr>
              <a:t>supporting carers to access SDS. </a:t>
            </a:r>
          </a:p>
          <a:p>
            <a:pPr algn="ctr"/>
            <a:endParaRPr lang="en-GB" sz="2800" dirty="0">
              <a:solidFill>
                <a:schemeClr val="accent1">
                  <a:lumMod val="75000"/>
                </a:schemeClr>
              </a:solidFill>
              <a:highlight>
                <a:srgbClr val="FFFFFF"/>
              </a:highlight>
              <a:latin typeface="+mj-lt"/>
            </a:endParaRPr>
          </a:p>
          <a:p>
            <a:pPr algn="ctr"/>
            <a:r>
              <a:rPr lang="en-GB" sz="2800" b="0" i="0" dirty="0">
                <a:solidFill>
                  <a:schemeClr val="accent1">
                    <a:lumMod val="75000"/>
                  </a:schemeClr>
                </a:solidFill>
                <a:effectLst/>
                <a:highlight>
                  <a:srgbClr val="FFFFFF"/>
                </a:highlight>
                <a:latin typeface="+mj-lt"/>
              </a:rPr>
              <a:t>Hints and tips, pitfalls to look out for…</a:t>
            </a:r>
            <a:endParaRPr lang="en-GB" sz="2800" dirty="0">
              <a:solidFill>
                <a:schemeClr val="accent1">
                  <a:lumMod val="75000"/>
                </a:schemeClr>
              </a:solidFill>
              <a:latin typeface="+mj-lt"/>
            </a:endParaRPr>
          </a:p>
        </p:txBody>
      </p:sp>
      <p:sp>
        <p:nvSpPr>
          <p:cNvPr id="7" name="TextBox 6">
            <a:extLst>
              <a:ext uri="{FF2B5EF4-FFF2-40B4-BE49-F238E27FC236}">
                <a16:creationId xmlns:a16="http://schemas.microsoft.com/office/drawing/2014/main" id="{713672CC-F3D0-804C-9FCF-F4B8AD52BA88}"/>
              </a:ext>
            </a:extLst>
          </p:cNvPr>
          <p:cNvSpPr txBox="1"/>
          <p:nvPr/>
        </p:nvSpPr>
        <p:spPr>
          <a:xfrm>
            <a:off x="0" y="996950"/>
            <a:ext cx="12192001" cy="769441"/>
          </a:xfrm>
          <a:prstGeom prst="rect">
            <a:avLst/>
          </a:prstGeom>
          <a:noFill/>
        </p:spPr>
        <p:txBody>
          <a:bodyPr wrap="square">
            <a:spAutoFit/>
          </a:bodyPr>
          <a:lstStyle/>
          <a:p>
            <a:pPr algn="ctr"/>
            <a:r>
              <a:rPr lang="en-GB" sz="4400" b="1" dirty="0">
                <a:solidFill>
                  <a:schemeClr val="accent1">
                    <a:lumMod val="75000"/>
                  </a:schemeClr>
                </a:solidFill>
              </a:rPr>
              <a:t>Over to you </a:t>
            </a:r>
          </a:p>
        </p:txBody>
      </p:sp>
    </p:spTree>
    <p:extLst>
      <p:ext uri="{BB962C8B-B14F-4D97-AF65-F5344CB8AC3E}">
        <p14:creationId xmlns:p14="http://schemas.microsoft.com/office/powerpoint/2010/main" val="1193949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713FF51-4A85-AD3A-E6B2-116CBE3F5B60}"/>
              </a:ext>
            </a:extLst>
          </p:cNvPr>
          <p:cNvSpPr txBox="1"/>
          <p:nvPr/>
        </p:nvSpPr>
        <p:spPr>
          <a:xfrm>
            <a:off x="0" y="1105786"/>
            <a:ext cx="12192000" cy="769441"/>
          </a:xfrm>
          <a:prstGeom prst="rect">
            <a:avLst/>
          </a:prstGeom>
          <a:noFill/>
        </p:spPr>
        <p:txBody>
          <a:bodyPr wrap="square">
            <a:spAutoFit/>
          </a:bodyPr>
          <a:lstStyle/>
          <a:p>
            <a:pPr algn="ctr"/>
            <a:r>
              <a:rPr lang="en-GB" sz="4400" b="1" dirty="0">
                <a:solidFill>
                  <a:schemeClr val="accent1">
                    <a:lumMod val="75000"/>
                  </a:schemeClr>
                </a:solidFill>
              </a:rPr>
              <a:t>Summary</a:t>
            </a:r>
            <a:r>
              <a:rPr lang="en-GB" sz="1800" b="1" dirty="0">
                <a:solidFill>
                  <a:schemeClr val="accent1">
                    <a:lumMod val="75000"/>
                  </a:schemeClr>
                </a:solidFill>
              </a:rPr>
              <a:t> </a:t>
            </a:r>
          </a:p>
        </p:txBody>
      </p:sp>
      <p:sp>
        <p:nvSpPr>
          <p:cNvPr id="8" name="TextBox 7">
            <a:extLst>
              <a:ext uri="{FF2B5EF4-FFF2-40B4-BE49-F238E27FC236}">
                <a16:creationId xmlns:a16="http://schemas.microsoft.com/office/drawing/2014/main" id="{D9D2F4C4-7FC3-5C1C-4055-0D28013F49FE}"/>
              </a:ext>
            </a:extLst>
          </p:cNvPr>
          <p:cNvSpPr txBox="1"/>
          <p:nvPr/>
        </p:nvSpPr>
        <p:spPr>
          <a:xfrm>
            <a:off x="0" y="1986869"/>
            <a:ext cx="12192000" cy="1631216"/>
          </a:xfrm>
          <a:prstGeom prst="rect">
            <a:avLst/>
          </a:prstGeom>
          <a:noFill/>
        </p:spPr>
        <p:txBody>
          <a:bodyPr wrap="square">
            <a:spAutoFit/>
          </a:bodyPr>
          <a:lstStyle/>
          <a:p>
            <a:pPr algn="ctr"/>
            <a:endParaRPr lang="en-GB" sz="1800" b="0" i="0" dirty="0">
              <a:solidFill>
                <a:srgbClr val="000000"/>
              </a:solidFill>
              <a:effectLst/>
              <a:highlight>
                <a:srgbClr val="FFFFFF"/>
              </a:highlight>
              <a:latin typeface="Aptos" panose="020B0004020202020204" pitchFamily="34" charset="0"/>
            </a:endParaRPr>
          </a:p>
          <a:p>
            <a:pPr algn="ctr"/>
            <a:endParaRPr lang="en-GB" dirty="0">
              <a:solidFill>
                <a:srgbClr val="000000"/>
              </a:solidFill>
              <a:highlight>
                <a:srgbClr val="FFFFFF"/>
              </a:highlight>
              <a:latin typeface="Aptos" panose="020B0004020202020204" pitchFamily="34" charset="0"/>
            </a:endParaRPr>
          </a:p>
          <a:p>
            <a:pPr algn="ctr"/>
            <a:endParaRPr lang="en-GB" sz="1800" b="0" i="0" dirty="0">
              <a:solidFill>
                <a:srgbClr val="000000"/>
              </a:solidFill>
              <a:effectLst/>
              <a:highlight>
                <a:srgbClr val="FFFFFF"/>
              </a:highlight>
              <a:latin typeface="Aptos" panose="020B0004020202020204" pitchFamily="34" charset="0"/>
            </a:endParaRPr>
          </a:p>
          <a:p>
            <a:pPr algn="ctr"/>
            <a:endParaRPr lang="en-GB" dirty="0">
              <a:solidFill>
                <a:srgbClr val="000000"/>
              </a:solidFill>
              <a:highlight>
                <a:srgbClr val="FFFFFF"/>
              </a:highlight>
              <a:latin typeface="Aptos" panose="020B0004020202020204" pitchFamily="34" charset="0"/>
            </a:endParaRPr>
          </a:p>
          <a:p>
            <a:pPr algn="ctr"/>
            <a:r>
              <a:rPr lang="en-GB" sz="2800" b="0" i="0" dirty="0">
                <a:solidFill>
                  <a:schemeClr val="accent1">
                    <a:lumMod val="75000"/>
                  </a:schemeClr>
                </a:solidFill>
                <a:effectLst/>
                <a:highlight>
                  <a:srgbClr val="FFFFFF"/>
                </a:highlight>
                <a:latin typeface="+mj-lt"/>
              </a:rPr>
              <a:t>Let’s look at any themes we’ve identified </a:t>
            </a:r>
            <a:endParaRPr lang="en-GB" sz="2800" dirty="0">
              <a:solidFill>
                <a:schemeClr val="accent1">
                  <a:lumMod val="75000"/>
                </a:schemeClr>
              </a:solidFill>
              <a:latin typeface="+mj-lt"/>
            </a:endParaRPr>
          </a:p>
        </p:txBody>
      </p:sp>
    </p:spTree>
    <p:extLst>
      <p:ext uri="{BB962C8B-B14F-4D97-AF65-F5344CB8AC3E}">
        <p14:creationId xmlns:p14="http://schemas.microsoft.com/office/powerpoint/2010/main" val="3080124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713FF51-4A85-AD3A-E6B2-116CBE3F5B60}"/>
              </a:ext>
            </a:extLst>
          </p:cNvPr>
          <p:cNvSpPr txBox="1"/>
          <p:nvPr/>
        </p:nvSpPr>
        <p:spPr>
          <a:xfrm>
            <a:off x="0" y="1105786"/>
            <a:ext cx="12192000" cy="769441"/>
          </a:xfrm>
          <a:prstGeom prst="rect">
            <a:avLst/>
          </a:prstGeom>
          <a:noFill/>
        </p:spPr>
        <p:txBody>
          <a:bodyPr wrap="square">
            <a:spAutoFit/>
          </a:bodyPr>
          <a:lstStyle/>
          <a:p>
            <a:pPr algn="ctr"/>
            <a:r>
              <a:rPr lang="en-GB" sz="4400" b="1" dirty="0">
                <a:solidFill>
                  <a:schemeClr val="accent1">
                    <a:lumMod val="75000"/>
                  </a:schemeClr>
                </a:solidFill>
              </a:rPr>
              <a:t>What next?</a:t>
            </a:r>
            <a:r>
              <a:rPr lang="en-GB" sz="1800" b="1" dirty="0">
                <a:solidFill>
                  <a:schemeClr val="accent1">
                    <a:lumMod val="75000"/>
                  </a:schemeClr>
                </a:solidFill>
              </a:rPr>
              <a:t> </a:t>
            </a:r>
          </a:p>
        </p:txBody>
      </p:sp>
      <p:sp>
        <p:nvSpPr>
          <p:cNvPr id="8" name="TextBox 7">
            <a:extLst>
              <a:ext uri="{FF2B5EF4-FFF2-40B4-BE49-F238E27FC236}">
                <a16:creationId xmlns:a16="http://schemas.microsoft.com/office/drawing/2014/main" id="{D9D2F4C4-7FC3-5C1C-4055-0D28013F49FE}"/>
              </a:ext>
            </a:extLst>
          </p:cNvPr>
          <p:cNvSpPr txBox="1"/>
          <p:nvPr/>
        </p:nvSpPr>
        <p:spPr>
          <a:xfrm>
            <a:off x="0" y="1986869"/>
            <a:ext cx="12192000" cy="2215991"/>
          </a:xfrm>
          <a:prstGeom prst="rect">
            <a:avLst/>
          </a:prstGeom>
          <a:noFill/>
        </p:spPr>
        <p:txBody>
          <a:bodyPr wrap="square">
            <a:spAutoFit/>
          </a:bodyPr>
          <a:lstStyle/>
          <a:p>
            <a:pPr algn="ctr"/>
            <a:endParaRPr lang="en-GB" sz="1800" b="0" i="0" dirty="0">
              <a:solidFill>
                <a:srgbClr val="000000"/>
              </a:solidFill>
              <a:effectLst/>
              <a:highlight>
                <a:srgbClr val="FFFFFF"/>
              </a:highlight>
              <a:latin typeface="Aptos" panose="020B0004020202020204" pitchFamily="34" charset="0"/>
            </a:endParaRPr>
          </a:p>
          <a:p>
            <a:pPr algn="ctr"/>
            <a:endParaRPr lang="en-GB" dirty="0">
              <a:solidFill>
                <a:srgbClr val="000000"/>
              </a:solidFill>
              <a:highlight>
                <a:srgbClr val="FFFFFF"/>
              </a:highlight>
              <a:latin typeface="Aptos" panose="020B0004020202020204" pitchFamily="34" charset="0"/>
            </a:endParaRPr>
          </a:p>
          <a:p>
            <a:pPr algn="ctr"/>
            <a:endParaRPr lang="en-GB" sz="1800" b="0" i="0" dirty="0">
              <a:solidFill>
                <a:srgbClr val="000000"/>
              </a:solidFill>
              <a:effectLst/>
              <a:highlight>
                <a:srgbClr val="FFFFFF"/>
              </a:highlight>
              <a:latin typeface="Aptos" panose="020B0004020202020204" pitchFamily="34" charset="0"/>
            </a:endParaRPr>
          </a:p>
          <a:p>
            <a:pPr algn="ctr"/>
            <a:r>
              <a:rPr lang="en-GB" sz="2800" b="0" i="0" dirty="0">
                <a:solidFill>
                  <a:srgbClr val="000000"/>
                </a:solidFill>
                <a:effectLst/>
                <a:highlight>
                  <a:srgbClr val="FFFFFF"/>
                </a:highlight>
                <a:latin typeface="+mj-lt"/>
              </a:rPr>
              <a:t>If you’d like a copy of notes we’ve taken during our discussions, please email </a:t>
            </a:r>
            <a:r>
              <a:rPr lang="en-GB" sz="2800" b="0" i="0" u="sng" strike="noStrike" dirty="0">
                <a:solidFill>
                  <a:srgbClr val="467886"/>
                </a:solidFill>
                <a:effectLst/>
                <a:highlight>
                  <a:srgbClr val="FFFFFF"/>
                </a:highlight>
                <a:latin typeface="+mj-lt"/>
                <a:hlinkClick r:id="rId3"/>
              </a:rPr>
              <a:t>imcgregor@vocal.org.uk</a:t>
            </a:r>
            <a:r>
              <a:rPr lang="en-GB" sz="2800" b="0" i="0" dirty="0">
                <a:solidFill>
                  <a:srgbClr val="000000"/>
                </a:solidFill>
                <a:effectLst/>
                <a:highlight>
                  <a:srgbClr val="FFFFFF"/>
                </a:highlight>
                <a:latin typeface="+mj-lt"/>
              </a:rPr>
              <a:t> or </a:t>
            </a:r>
            <a:r>
              <a:rPr lang="en-GB" sz="2800" b="0" i="0" u="sng" strike="noStrike" dirty="0">
                <a:solidFill>
                  <a:srgbClr val="467886"/>
                </a:solidFill>
                <a:effectLst/>
                <a:highlight>
                  <a:srgbClr val="FFFFFF"/>
                </a:highlight>
                <a:latin typeface="+mj-lt"/>
                <a:hlinkClick r:id="rId4"/>
              </a:rPr>
              <a:t>sleitch@vocal.org.uk</a:t>
            </a:r>
            <a:endParaRPr lang="en-GB" sz="2800" b="0" i="0" u="sng" strike="noStrike" dirty="0">
              <a:solidFill>
                <a:srgbClr val="467886"/>
              </a:solidFill>
              <a:effectLst/>
              <a:highlight>
                <a:srgbClr val="FFFFFF"/>
              </a:highlight>
              <a:latin typeface="+mj-lt"/>
            </a:endParaRPr>
          </a:p>
          <a:p>
            <a:pPr algn="ctr"/>
            <a:r>
              <a:rPr lang="en-GB" sz="2800" b="0" i="0" dirty="0">
                <a:solidFill>
                  <a:srgbClr val="000000"/>
                </a:solidFill>
                <a:effectLst/>
                <a:highlight>
                  <a:srgbClr val="FFFFFF"/>
                </a:highlight>
                <a:latin typeface="+mj-lt"/>
              </a:rPr>
              <a:t> and we’ll send these on. </a:t>
            </a:r>
            <a:endParaRPr lang="en-GB" sz="2800" dirty="0">
              <a:solidFill>
                <a:srgbClr val="000000"/>
              </a:solidFill>
              <a:highlight>
                <a:srgbClr val="FFFFFF"/>
              </a:highlight>
              <a:latin typeface="+mj-lt"/>
            </a:endParaRPr>
          </a:p>
        </p:txBody>
      </p:sp>
    </p:spTree>
    <p:extLst>
      <p:ext uri="{BB962C8B-B14F-4D97-AF65-F5344CB8AC3E}">
        <p14:creationId xmlns:p14="http://schemas.microsoft.com/office/powerpoint/2010/main" val="171726789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O_APP_VERSION" val="1.5.3.3511"/>
  <p:tag name="SLIDO_PRESENTATION_ID" val="00000000-0000-0000-0000-000000000000"/>
  <p:tag name="SLIDO_EVENT_UUID" val="f02809ff-4956-46a5-bddd-f4ef46b47033"/>
  <p:tag name="SLIDO_EVENT_SECTION_UUID" val="04aa926c-5ad6-4e86-b9b3-9c7e6f6af0ab"/>
</p:tagLst>
</file>

<file path=ppt/theme/theme1.xml><?xml version="1.0" encoding="utf-8"?>
<a:theme xmlns:a="http://schemas.openxmlformats.org/drawingml/2006/main" name="Office Theme">
  <a:themeElements>
    <a:clrScheme name="VOCAL colour scheme">
      <a:dk1>
        <a:sysClr val="windowText" lastClr="000000"/>
      </a:dk1>
      <a:lt1>
        <a:sysClr val="window" lastClr="FFFFFF"/>
      </a:lt1>
      <a:dk2>
        <a:srgbClr val="FFFFFF"/>
      </a:dk2>
      <a:lt2>
        <a:srgbClr val="E7E6E6"/>
      </a:lt2>
      <a:accent1>
        <a:srgbClr val="0858A5"/>
      </a:accent1>
      <a:accent2>
        <a:srgbClr val="FFD21F"/>
      </a:accent2>
      <a:accent3>
        <a:srgbClr val="FCEB96"/>
      </a:accent3>
      <a:accent4>
        <a:srgbClr val="FFFFFF"/>
      </a:accent4>
      <a:accent5>
        <a:srgbClr val="FFFFFF"/>
      </a:accent5>
      <a:accent6>
        <a:srgbClr val="FFFFFF"/>
      </a:accent6>
      <a:hlink>
        <a:srgbClr val="4472C4"/>
      </a:hlink>
      <a:folHlink>
        <a:srgbClr val="954F72"/>
      </a:folHlink>
    </a:clrScheme>
    <a:fontScheme name="Montserrat (VOCAL)">
      <a:majorFont>
        <a:latin typeface="Montserrat"/>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B28D489-ACCC-4324-81E7-7ACE99B08D12}" vid="{072256D5-C755-42B0-AAAB-47AA32B1D14F}"/>
    </a:ext>
  </a:extLst>
</a:theme>
</file>

<file path=ppt/theme/theme2.xml><?xml version="1.0" encoding="utf-8"?>
<a:theme xmlns:a="http://schemas.openxmlformats.org/drawingml/2006/main" name="Custom Design">
  <a:themeElements>
    <a:clrScheme name="VOCAL colour scheme">
      <a:dk1>
        <a:sysClr val="windowText" lastClr="000000"/>
      </a:dk1>
      <a:lt1>
        <a:sysClr val="window" lastClr="FFFFFF"/>
      </a:lt1>
      <a:dk2>
        <a:srgbClr val="FFFFFF"/>
      </a:dk2>
      <a:lt2>
        <a:srgbClr val="E7E6E6"/>
      </a:lt2>
      <a:accent1>
        <a:srgbClr val="0858A5"/>
      </a:accent1>
      <a:accent2>
        <a:srgbClr val="FFD21F"/>
      </a:accent2>
      <a:accent3>
        <a:srgbClr val="FCEB96"/>
      </a:accent3>
      <a:accent4>
        <a:srgbClr val="FFFFFF"/>
      </a:accent4>
      <a:accent5>
        <a:srgbClr val="FFFFFF"/>
      </a:accent5>
      <a:accent6>
        <a:srgbClr val="FFFFFF"/>
      </a:accent6>
      <a:hlink>
        <a:srgbClr val="4472C4"/>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B28D489-ACCC-4324-81E7-7ACE99B08D12}" vid="{1DB64501-44F5-46F6-B13E-0B6D48E4F34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525" row="2">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BC1C9B94-DC46-40A1-B3B2-9BA0701629D8}">
  <we:reference id="wa200001409" version="1.0.0.3" store="en-US" storeType="OMEX"/>
  <we:alternateReferences>
    <we:reference id="WA200001409" version="1.0.0.3" store="WA200001409"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464FF32F9A62D45AE652F704588CB43" ma:contentTypeVersion="15" ma:contentTypeDescription="Create a new document." ma:contentTypeScope="" ma:versionID="f2174940f30a6874e2355bd6ecefb3b4">
  <xsd:schema xmlns:xsd="http://www.w3.org/2001/XMLSchema" xmlns:xs="http://www.w3.org/2001/XMLSchema" xmlns:p="http://schemas.microsoft.com/office/2006/metadata/properties" xmlns:ns2="50e9bc84-0a7c-4dd5-83ac-fa44bdc97bdd" xmlns:ns3="207f6e0f-50a0-4ee5-ba76-ab81d98e5d29" targetNamespace="http://schemas.microsoft.com/office/2006/metadata/properties" ma:root="true" ma:fieldsID="f2a9c45c2743b6333707da0d34e33bce" ns2:_="" ns3:_="">
    <xsd:import namespace="50e9bc84-0a7c-4dd5-83ac-fa44bdc97bdd"/>
    <xsd:import namespace="207f6e0f-50a0-4ee5-ba76-ab81d98e5d2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e9bc84-0a7c-4dd5-83ac-fa44bdc97b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6542c3e-4291-44bf-ab18-2b00655af73a"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07f6e0f-50a0-4ee5-ba76-ab81d98e5d29"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d67715e3-482f-42c6-abb8-775ea0f9cd67}" ma:internalName="TaxCatchAll" ma:showField="CatchAllData" ma:web="207f6e0f-50a0-4ee5-ba76-ab81d98e5d2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207f6e0f-50a0-4ee5-ba76-ab81d98e5d29" xsi:nil="true"/>
    <lcf76f155ced4ddcb4097134ff3c332f xmlns="50e9bc84-0a7c-4dd5-83ac-fa44bdc97bd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5337C29-D38D-4C53-B2D7-ADC19670C172}">
  <ds:schemaRefs>
    <ds:schemaRef ds:uri="http://schemas.microsoft.com/sharepoint/v3/contenttype/forms"/>
  </ds:schemaRefs>
</ds:datastoreItem>
</file>

<file path=customXml/itemProps2.xml><?xml version="1.0" encoding="utf-8"?>
<ds:datastoreItem xmlns:ds="http://schemas.openxmlformats.org/officeDocument/2006/customXml" ds:itemID="{D9C1D3EB-D0BB-45F2-AC8B-5B82F4A8B5DA}">
  <ds:schemaRefs>
    <ds:schemaRef ds:uri="207f6e0f-50a0-4ee5-ba76-ab81d98e5d29"/>
    <ds:schemaRef ds:uri="50e9bc84-0a7c-4dd5-83ac-fa44bdc97bd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08DD905-DCA1-4109-BC26-D086D8254D44}">
  <ds:schemaRefs>
    <ds:schemaRef ds:uri="207f6e0f-50a0-4ee5-ba76-ab81d98e5d29"/>
    <ds:schemaRef ds:uri="50e9bc84-0a7c-4dd5-83ac-fa44bdc97bd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Employers PPT template_widescreen</Template>
  <TotalTime>157</TotalTime>
  <Words>1108</Words>
  <Application>Microsoft Office PowerPoint</Application>
  <PresentationFormat>Widescreen</PresentationFormat>
  <Paragraphs>161</Paragraphs>
  <Slides>10</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Aptos</vt:lpstr>
      <vt:lpstr>Arial</vt:lpstr>
      <vt:lpstr>Calibri</vt:lpstr>
      <vt:lpstr>Calibri Light</vt:lpstr>
      <vt:lpstr>Montserrat</vt:lpstr>
      <vt:lpstr>Segoe UI</vt:lpstr>
      <vt:lpstr>Office Theme</vt:lpstr>
      <vt:lpstr>Custom Design</vt:lpstr>
      <vt:lpstr>VOCAL about Independent Living:  SDS and unpaid carers</vt:lpstr>
      <vt:lpstr>Welcome and introductions</vt:lpstr>
      <vt:lpstr>Vocal</vt:lpstr>
      <vt:lpstr>PowerPoint Presentation</vt:lpstr>
      <vt:lpstr>SDS and unpaid carers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Lewis</dc:creator>
  <cp:lastModifiedBy>Sharon Leitch</cp:lastModifiedBy>
  <cp:revision>27</cp:revision>
  <dcterms:created xsi:type="dcterms:W3CDTF">2021-07-22T14:11:11Z</dcterms:created>
  <dcterms:modified xsi:type="dcterms:W3CDTF">2024-11-12T14:25:42Z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lidoAppVersion">
    <vt:lpwstr>1.5.3.3511</vt:lpwstr>
  </property>
  <property fmtid="{D5CDD505-2E9C-101B-9397-08002B2CF9AE}" pid="3" name="ContentTypeId">
    <vt:lpwstr>0x0101008464FF32F9A62D45AE652F704588CB43</vt:lpwstr>
  </property>
  <property fmtid="{D5CDD505-2E9C-101B-9397-08002B2CF9AE}" pid="4" name="MediaServiceImageTags">
    <vt:lpwstr/>
  </property>
</Properties>
</file>