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9"/>
  </p:notesMasterIdLst>
  <p:sldIdLst>
    <p:sldId id="305" r:id="rId5"/>
    <p:sldId id="309" r:id="rId6"/>
    <p:sldId id="297" r:id="rId7"/>
    <p:sldId id="30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287E"/>
    <a:srgbClr val="FF0066"/>
    <a:srgbClr val="7153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441256-BD93-4C7A-86E2-515DF0100CB6}" v="12" dt="2025-07-04T08:50:00.4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6F4705-0281-4F15-ABA7-5A9524DA0412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72963C-3B51-44E1-8F8A-A35367B03B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8087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72963C-3B51-44E1-8F8A-A35367B03BC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401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DEA1B0-D13E-80F8-FB05-FD53D6572A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0F38935-CC4B-FA1B-22EA-E37E14EF9AB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C5E3C25-3E2B-9688-31FC-E23CDD6B98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B189B2-875E-2F8B-4408-6F19DEC279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72963C-3B51-44E1-8F8A-A35367B03BC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6778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279F38-297E-C4C8-BC2C-F2D84E6221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A81AA80-74D5-4E5A-AF05-24E6B3492C7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CCA7693-B853-28AD-64BD-C83D5EFC24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E8543E-A519-19B9-803D-FD3EDFCFCF5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72963C-3B51-44E1-8F8A-A35367B03BC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0014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CB5378-0432-6086-8078-526ABCC8F0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917C5CB-0F3C-8161-5969-6AAC0AC6BA3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4318361-4A1F-C0F0-CC36-8040B29771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D7DF6D-4EAE-F416-06D2-6DC17C2F03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72963C-3B51-44E1-8F8A-A35367B03BC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042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>
              <a:defRPr b="1">
                <a:solidFill>
                  <a:srgbClr val="7030A0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846CE7D5-CF57-46EF-B807-FDD0502418D4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982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846CE7D5-CF57-46EF-B807-FDD0502418D4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257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846CE7D5-CF57-46EF-B807-FDD0502418D4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426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53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846CE7D5-CF57-46EF-B807-FDD0502418D4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12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846CE7D5-CF57-46EF-B807-FDD0502418D4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096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846CE7D5-CF57-46EF-B807-FDD0502418D4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974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846CE7D5-CF57-46EF-B807-FDD0502418D4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571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846CE7D5-CF57-46EF-B807-FDD0502418D4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8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846CE7D5-CF57-46EF-B807-FDD0502418D4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399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846CE7D5-CF57-46EF-B807-FDD0502418D4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759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7585" y="6165306"/>
            <a:ext cx="7272808" cy="5091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7" y="332658"/>
            <a:ext cx="1923945" cy="819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065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learning.handbook.scot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dsscotland.org.uk/get-help-with-sds/training-locator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9CB0472-7275-F6DE-94B4-032CE4D565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549446"/>
            <a:ext cx="7772400" cy="422354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B2287E"/>
                </a:solidFill>
              </a:rPr>
              <a:t>Training Framework Resources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E5C24052-EF70-8829-0A41-0A94AD61E4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Anne-Marie Monaghan</a:t>
            </a:r>
          </a:p>
          <a:p>
            <a:r>
              <a:rPr lang="en-US" dirty="0"/>
              <a:t>Zoe McIntyre</a:t>
            </a: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33897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411643-CA91-15D1-9330-7C5026A9D4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D57AC-DEF4-7E3A-75CF-A6D41FE47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>
                <a:solidFill>
                  <a:srgbClr val="B2287E"/>
                </a:solidFill>
              </a:rPr>
              <a:t>PA Employer and PA resources:</a:t>
            </a:r>
            <a:br>
              <a:rPr lang="en-GB">
                <a:solidFill>
                  <a:srgbClr val="B2287E"/>
                </a:solidFill>
              </a:rPr>
            </a:br>
            <a:r>
              <a:rPr lang="en-GB">
                <a:solidFill>
                  <a:srgbClr val="B2287E"/>
                </a:solidFill>
              </a:rPr>
              <a:t>Learning hub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99D449-1CBD-5156-160B-3AC99D895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6365" y="1846271"/>
            <a:ext cx="3930435" cy="3885455"/>
          </a:xfrm>
        </p:spPr>
        <p:txBody>
          <a:bodyPr vert="horz" lIns="68580" tIns="34290" rIns="68580" bIns="34290" rtlCol="0" anchor="t">
            <a:normAutofit fontScale="92500" lnSpcReduction="20000"/>
          </a:bodyPr>
          <a:lstStyle/>
          <a:p>
            <a:pPr marL="0" indent="0">
              <a:lnSpc>
                <a:spcPct val="107000"/>
              </a:lnSpc>
              <a:buNone/>
            </a:pPr>
            <a:r>
              <a:rPr lang="en-GB" b="1" u="sng">
                <a:latin typeface="Arial"/>
                <a:ea typeface="Calibri"/>
                <a:cs typeface="Times New Roman"/>
              </a:rPr>
              <a:t>Topics covered</a:t>
            </a:r>
            <a:endParaRPr lang="en-GB" b="1" u="sng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GB">
                <a:latin typeface="Arial"/>
                <a:ea typeface="Calibri"/>
                <a:cs typeface="Times New Roman"/>
              </a:rPr>
              <a:t>Understanding the Value of Personal Assistants</a:t>
            </a:r>
          </a:p>
          <a:p>
            <a:pPr>
              <a:lnSpc>
                <a:spcPct val="107000"/>
              </a:lnSpc>
            </a:pPr>
            <a:r>
              <a:rPr lang="en-GB">
                <a:effectLst/>
                <a:latin typeface="Arial"/>
                <a:ea typeface="Calibri"/>
                <a:cs typeface="Times New Roman"/>
              </a:rPr>
              <a:t>Navigating Disagreements</a:t>
            </a:r>
          </a:p>
          <a:p>
            <a:pPr>
              <a:lnSpc>
                <a:spcPct val="107000"/>
              </a:lnSpc>
            </a:pPr>
            <a:r>
              <a:rPr lang="en-GB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Managing Changes and Endings</a:t>
            </a:r>
          </a:p>
          <a:p>
            <a:pPr>
              <a:lnSpc>
                <a:spcPct val="107000"/>
              </a:lnSpc>
            </a:pPr>
            <a:r>
              <a:rPr lang="en-GB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Healthy Working Relationships</a:t>
            </a:r>
          </a:p>
          <a:p>
            <a:pPr>
              <a:lnSpc>
                <a:spcPct val="107000"/>
              </a:lnSpc>
            </a:pPr>
            <a:r>
              <a:rPr lang="en-GB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Teaching Your PA to Support You Well</a:t>
            </a:r>
          </a:p>
          <a:p>
            <a:pPr marL="0" indent="0">
              <a:lnSpc>
                <a:spcPct val="107000"/>
              </a:lnSpc>
              <a:buNone/>
            </a:pPr>
            <a:r>
              <a:rPr lang="en-GB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 and more to come!</a:t>
            </a:r>
          </a:p>
          <a:p>
            <a:pPr marL="0" indent="0">
              <a:lnSpc>
                <a:spcPct val="107000"/>
              </a:lnSpc>
              <a:buNone/>
            </a:pPr>
            <a:endParaRPr lang="en-GB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A screenshot of a computer&#10;&#10;AI-generated content may be incorrect.">
            <a:extLst>
              <a:ext uri="{FF2B5EF4-FFF2-40B4-BE49-F238E27FC236}">
                <a16:creationId xmlns:a16="http://schemas.microsoft.com/office/drawing/2014/main" id="{C3E8281F-CCB0-8EE8-2EE5-E02731E6D5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" y="1921170"/>
            <a:ext cx="3930436" cy="3590630"/>
          </a:xfrm>
          <a:prstGeom prst="rect">
            <a:avLst/>
          </a:prstGeom>
          <a:ln w="57150">
            <a:solidFill>
              <a:schemeClr val="accent1"/>
            </a:solidFill>
          </a:ln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AEAC625-CC4F-3BF3-D446-5B24990EE0B0}"/>
              </a:ext>
            </a:extLst>
          </p:cNvPr>
          <p:cNvSpPr txBox="1">
            <a:spLocks/>
          </p:cNvSpPr>
          <p:nvPr/>
        </p:nvSpPr>
        <p:spPr>
          <a:xfrm>
            <a:off x="2606782" y="6015332"/>
            <a:ext cx="3930435" cy="466710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marL="257175" indent="-257175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GB" sz="2475" b="1" err="1">
                <a:latin typeface="Arial"/>
                <a:ea typeface="Calibri"/>
                <a:cs typeface="Arial"/>
                <a:hlinkClick r:id="rId4"/>
              </a:rPr>
              <a:t>Learning.handbook.scot</a:t>
            </a:r>
            <a:endParaRPr lang="en-GB" sz="2475">
              <a:latin typeface="Arial"/>
              <a:ea typeface="Calibri"/>
              <a:cs typeface="Arial"/>
            </a:endParaRPr>
          </a:p>
          <a:p>
            <a:pPr marL="0" indent="0">
              <a:lnSpc>
                <a:spcPct val="107000"/>
              </a:lnSpc>
              <a:buFont typeface="Arial" pitchFamily="34" charset="0"/>
              <a:buNone/>
            </a:pPr>
            <a:endParaRPr lang="en-GB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90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833007-24BC-3E58-BF3F-A48CDDD6EF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7E9C3-4A95-B5CD-FCCB-E75A483BB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828" y="393189"/>
            <a:ext cx="7886700" cy="994172"/>
          </a:xfrm>
        </p:spPr>
        <p:txBody>
          <a:bodyPr>
            <a:normAutofit fontScale="90000"/>
          </a:bodyPr>
          <a:lstStyle/>
          <a:p>
            <a:pPr algn="l"/>
            <a:r>
              <a:rPr lang="en-GB">
                <a:solidFill>
                  <a:srgbClr val="B2287E"/>
                </a:solidFill>
              </a:rPr>
              <a:t>PA Employer and PA resources: </a:t>
            </a:r>
            <a:br>
              <a:rPr lang="en-GB">
                <a:solidFill>
                  <a:srgbClr val="B2287E"/>
                </a:solidFill>
              </a:rPr>
            </a:br>
            <a:r>
              <a:rPr lang="en-GB">
                <a:solidFill>
                  <a:srgbClr val="B2287E"/>
                </a:solidFill>
              </a:rPr>
              <a:t>Training Locator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ECFCF9-9259-20FB-9F63-B391AA304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4523" y="1387361"/>
            <a:ext cx="3398108" cy="4400122"/>
          </a:xfrm>
        </p:spPr>
        <p:txBody>
          <a:bodyPr vert="horz" lIns="68580" tIns="34290" rIns="68580" bIns="34290" rtlCol="0" anchor="t">
            <a:normAutofit fontScale="92500" lnSpcReduction="10000"/>
          </a:bodyPr>
          <a:lstStyle/>
          <a:p>
            <a:pPr marL="0" indent="0">
              <a:lnSpc>
                <a:spcPct val="107000"/>
              </a:lnSpc>
              <a:buNone/>
            </a:pPr>
            <a:r>
              <a:rPr lang="en-GB">
                <a:latin typeface="Arial"/>
                <a:ea typeface="Calibri"/>
                <a:cs typeface="Times New Roman"/>
              </a:rPr>
              <a:t>Opportunity to find/promote the following training:</a:t>
            </a:r>
          </a:p>
          <a:p>
            <a:pPr marL="342900" indent="-342900">
              <a:lnSpc>
                <a:spcPct val="107000"/>
              </a:lnSpc>
              <a:buFont typeface="Calibri" panose="020B0604020202020204" pitchFamily="34" charset="0"/>
              <a:buChar char="-"/>
            </a:pPr>
            <a:r>
              <a:rPr lang="en-GB">
                <a:latin typeface="Arial"/>
                <a:ea typeface="Calibri"/>
                <a:cs typeface="Times New Roman"/>
              </a:rPr>
              <a:t>Role of a PA</a:t>
            </a:r>
            <a:endParaRPr lang="en-GB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Calibri" panose="020B0604020202020204" pitchFamily="34" charset="0"/>
              <a:buChar char="-"/>
            </a:pPr>
            <a:r>
              <a:rPr lang="en-GB">
                <a:latin typeface="Arial"/>
                <a:ea typeface="Calibri"/>
                <a:cs typeface="Times New Roman"/>
              </a:rPr>
              <a:t>Disability Equality</a:t>
            </a:r>
            <a:endParaRPr lang="en-GB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Calibri" panose="020B0604020202020204" pitchFamily="34" charset="0"/>
              <a:buChar char="-"/>
            </a:pPr>
            <a:r>
              <a:rPr lang="en-GB">
                <a:latin typeface="Arial"/>
                <a:ea typeface="Calibri"/>
                <a:cs typeface="Times New Roman"/>
              </a:rPr>
              <a:t>Autism</a:t>
            </a:r>
            <a:endParaRPr lang="en-GB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Calibri" panose="020B0604020202020204" pitchFamily="34" charset="0"/>
              <a:buChar char="-"/>
            </a:pPr>
            <a:r>
              <a:rPr lang="en-GB">
                <a:latin typeface="Arial"/>
                <a:ea typeface="Calibri"/>
                <a:cs typeface="Times New Roman"/>
              </a:rPr>
              <a:t>First Aid</a:t>
            </a:r>
            <a:endParaRPr lang="en-GB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Calibri" panose="020B0604020202020204" pitchFamily="34" charset="0"/>
              <a:buChar char="-"/>
            </a:pPr>
            <a:r>
              <a:rPr lang="en-GB">
                <a:latin typeface="Arial"/>
                <a:ea typeface="Calibri"/>
                <a:cs typeface="Times New Roman"/>
              </a:rPr>
              <a:t>Moving and Assisting</a:t>
            </a:r>
          </a:p>
          <a:p>
            <a:pPr marL="0" indent="0">
              <a:lnSpc>
                <a:spcPct val="107000"/>
              </a:lnSpc>
              <a:buNone/>
            </a:pPr>
            <a:endParaRPr lang="en-GB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buNone/>
            </a:pPr>
            <a:r>
              <a:rPr lang="en-GB" b="1">
                <a:latin typeface="Arial"/>
                <a:ea typeface="Calibri"/>
                <a:cs typeface="Times New Roman"/>
              </a:rPr>
              <a:t>... </a:t>
            </a:r>
            <a:r>
              <a:rPr lang="en-GB">
                <a:latin typeface="Arial"/>
                <a:ea typeface="Calibri"/>
                <a:cs typeface="Times New Roman"/>
              </a:rPr>
              <a:t>And</a:t>
            </a:r>
            <a:r>
              <a:rPr lang="en-GB" b="1">
                <a:latin typeface="Arial"/>
                <a:ea typeface="Calibri"/>
                <a:cs typeface="Times New Roman"/>
              </a:rPr>
              <a:t> </a:t>
            </a:r>
            <a:r>
              <a:rPr lang="en-GB">
                <a:latin typeface="Arial"/>
                <a:ea typeface="Calibri"/>
                <a:cs typeface="Times New Roman"/>
              </a:rPr>
              <a:t>more topics to be listed soon!</a:t>
            </a:r>
          </a:p>
        </p:txBody>
      </p:sp>
      <p:pic>
        <p:nvPicPr>
          <p:cNvPr id="7" name="Picture 6">
            <a:hlinkClick r:id="rId3"/>
            <a:extLst>
              <a:ext uri="{FF2B5EF4-FFF2-40B4-BE49-F238E27FC236}">
                <a16:creationId xmlns:a16="http://schemas.microsoft.com/office/drawing/2014/main" id="{6E6ADE37-F7A4-672E-7344-3E988DB5BCBD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b="12688"/>
          <a:stretch/>
        </p:blipFill>
        <p:spPr>
          <a:xfrm>
            <a:off x="419828" y="1430611"/>
            <a:ext cx="4675006" cy="3996777"/>
          </a:xfrm>
          <a:prstGeom prst="rect">
            <a:avLst/>
          </a:prstGeom>
          <a:ln w="57150">
            <a:solidFill>
              <a:schemeClr val="accent1"/>
            </a:solidFill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10B3B68-0C57-21B7-2772-0949E098B9E1}"/>
              </a:ext>
            </a:extLst>
          </p:cNvPr>
          <p:cNvSpPr txBox="1"/>
          <p:nvPr/>
        </p:nvSpPr>
        <p:spPr>
          <a:xfrm>
            <a:off x="419829" y="5787483"/>
            <a:ext cx="859035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1">
                <a:hlinkClick r:id="rId3"/>
              </a:rPr>
              <a:t>www.sdsscotland.org.uk/get-help-with-sds/training-locator/</a:t>
            </a:r>
            <a:endParaRPr lang="en-GB" sz="2800" b="1"/>
          </a:p>
        </p:txBody>
      </p:sp>
    </p:spTree>
    <p:extLst>
      <p:ext uri="{BB962C8B-B14F-4D97-AF65-F5344CB8AC3E}">
        <p14:creationId xmlns:p14="http://schemas.microsoft.com/office/powerpoint/2010/main" val="4033985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23498A-E953-2ABC-4D6E-BE4301350E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CC22B-E86D-4622-37D2-79FB4807D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979" y="319495"/>
            <a:ext cx="7750825" cy="994172"/>
          </a:xfrm>
        </p:spPr>
        <p:txBody>
          <a:bodyPr>
            <a:normAutofit/>
          </a:bodyPr>
          <a:lstStyle/>
          <a:p>
            <a:pPr algn="l"/>
            <a:r>
              <a:rPr lang="en-GB">
                <a:solidFill>
                  <a:srgbClr val="B2287E"/>
                </a:solidFill>
              </a:rPr>
              <a:t>Video guides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3DC47-6918-FBE1-7E10-8D98DE245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1989" y="6041418"/>
            <a:ext cx="3820021" cy="497087"/>
          </a:xfrm>
        </p:spPr>
        <p:txBody>
          <a:bodyPr vert="horz" lIns="68580" tIns="34290" rIns="68580" bIns="34290" rtlCol="0" anchor="t">
            <a:noAutofit/>
          </a:bodyPr>
          <a:lstStyle/>
          <a:p>
            <a:pPr marL="0" indent="0">
              <a:lnSpc>
                <a:spcPct val="107000"/>
              </a:lnSpc>
              <a:buNone/>
            </a:pPr>
            <a:r>
              <a:rPr lang="en-GB" b="1">
                <a:latin typeface="Arial"/>
                <a:ea typeface="Calibri"/>
                <a:cs typeface="Times New Roman"/>
              </a:rPr>
              <a:t>YouTube</a:t>
            </a:r>
            <a:r>
              <a:rPr lang="en-GB" b="1">
                <a:effectLst/>
                <a:latin typeface="Arial"/>
                <a:ea typeface="Calibri"/>
                <a:cs typeface="Times New Roman"/>
              </a:rPr>
              <a:t>: @SDSScotland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C8E8312-4DA2-4FC8-6B64-6641A2177E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022" y="1768434"/>
            <a:ext cx="8415954" cy="3818217"/>
          </a:xfrm>
          <a:prstGeom prst="rect">
            <a:avLst/>
          </a:prstGeom>
          <a:ln w="5715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846010084"/>
      </p:ext>
    </p:extLst>
  </p:cSld>
  <p:clrMapOvr>
    <a:masterClrMapping/>
  </p:clrMapOvr>
</p:sld>
</file>

<file path=ppt/theme/theme1.xml><?xml version="1.0" encoding="utf-8"?>
<a:theme xmlns:a="http://schemas.openxmlformats.org/drawingml/2006/main" name="7. Presentation Template.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c8b6fda-5b8f-40d5-9134-6dec9e08089f" xsi:nil="true"/>
    <lcf76f155ced4ddcb4097134ff3c332f xmlns="371426f4-55fc-4dc8-8c6c-ec47a3b3c0f3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78E4FB8834DF4AA691D2C74BD11E45" ma:contentTypeVersion="19" ma:contentTypeDescription="Create a new document." ma:contentTypeScope="" ma:versionID="1f03fb284f4e15b276f617701106d85d">
  <xsd:schema xmlns:xsd="http://www.w3.org/2001/XMLSchema" xmlns:xs="http://www.w3.org/2001/XMLSchema" xmlns:p="http://schemas.microsoft.com/office/2006/metadata/properties" xmlns:ns2="371426f4-55fc-4dc8-8c6c-ec47a3b3c0f3" xmlns:ns3="9c8b6fda-5b8f-40d5-9134-6dec9e08089f" targetNamespace="http://schemas.microsoft.com/office/2006/metadata/properties" ma:root="true" ma:fieldsID="cf983d9689d6ac7bdfeb47c2076c8326" ns2:_="" ns3:_="">
    <xsd:import namespace="371426f4-55fc-4dc8-8c6c-ec47a3b3c0f3"/>
    <xsd:import namespace="9c8b6fda-5b8f-40d5-9134-6dec9e0808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1426f4-55fc-4dc8-8c6c-ec47a3b3c0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b56c573c-efa0-47b1-8b49-5c93be7159f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8b6fda-5b8f-40d5-9134-6dec9e08089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fcca9d2-ab1b-4f0b-a3fc-ab555b7efd0d}" ma:internalName="TaxCatchAll" ma:showField="CatchAllData" ma:web="9c8b6fda-5b8f-40d5-9134-6dec9e0808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D5AB76C-9111-4D9F-8AF3-C8233A62C4BF}">
  <ds:schemaRefs>
    <ds:schemaRef ds:uri="371426f4-55fc-4dc8-8c6c-ec47a3b3c0f3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9c8b6fda-5b8f-40d5-9134-6dec9e08089f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34CEAA0-63B5-42BE-A896-C717233CBC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0B6ED35-0115-47AA-9011-A932FAD8410A}">
  <ds:schemaRefs>
    <ds:schemaRef ds:uri="371426f4-55fc-4dc8-8c6c-ec47a3b3c0f3"/>
    <ds:schemaRef ds:uri="9c8b6fda-5b8f-40d5-9134-6dec9e08089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7. Presentation Template.2</Template>
  <TotalTime>0</TotalTime>
  <Words>112</Words>
  <Application>Microsoft Office PowerPoint</Application>
  <PresentationFormat>On-screen Show (4:3)</PresentationFormat>
  <Paragraphs>28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7. Presentation Template.2</vt:lpstr>
      <vt:lpstr>Training Framework Resources</vt:lpstr>
      <vt:lpstr>PA Employer and PA resources: Learning hub</vt:lpstr>
      <vt:lpstr>PA Employer and PA resources:  Training Locator</vt:lpstr>
      <vt:lpstr>Video guides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Pauline Lunn</dc:creator>
  <cp:lastModifiedBy>Zoe McIntyre</cp:lastModifiedBy>
  <cp:revision>3</cp:revision>
  <dcterms:created xsi:type="dcterms:W3CDTF">2022-10-20T12:26:30Z</dcterms:created>
  <dcterms:modified xsi:type="dcterms:W3CDTF">2025-07-09T15:20:43Z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0x0101009378E4FB8834DF4AA691D2C74BD11E45</vt:lpwstr>
  </property>
  <property fmtid="{D5CDD505-2E9C-101B-9397-08002B2CF9AE}" pid="3" name="MediaServiceImageTags">
    <vt:lpwstr/>
  </property>
</Properties>
</file>